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296" r:id="rId3"/>
    <p:sldId id="305" r:id="rId4"/>
    <p:sldId id="306" r:id="rId5"/>
    <p:sldId id="304" r:id="rId6"/>
    <p:sldId id="262" r:id="rId7"/>
    <p:sldId id="258" r:id="rId8"/>
    <p:sldId id="257" r:id="rId9"/>
    <p:sldId id="303" r:id="rId10"/>
    <p:sldId id="298" r:id="rId11"/>
    <p:sldId id="266" r:id="rId12"/>
    <p:sldId id="265" r:id="rId13"/>
    <p:sldId id="309" r:id="rId14"/>
    <p:sldId id="284" r:id="rId15"/>
    <p:sldId id="308" r:id="rId16"/>
    <p:sldId id="281" r:id="rId17"/>
    <p:sldId id="282" r:id="rId18"/>
    <p:sldId id="292" r:id="rId19"/>
    <p:sldId id="279" r:id="rId20"/>
    <p:sldId id="285" r:id="rId21"/>
    <p:sldId id="286" r:id="rId22"/>
    <p:sldId id="261" r:id="rId23"/>
    <p:sldId id="273" r:id="rId24"/>
    <p:sldId id="307" r:id="rId25"/>
    <p:sldId id="297" r:id="rId26"/>
    <p:sldId id="293" r:id="rId27"/>
    <p:sldId id="270" r:id="rId28"/>
    <p:sldId id="275" r:id="rId29"/>
    <p:sldId id="269" r:id="rId30"/>
    <p:sldId id="310" r:id="rId31"/>
    <p:sldId id="289" r:id="rId32"/>
    <p:sldId id="290" r:id="rId33"/>
    <p:sldId id="291" r:id="rId34"/>
    <p:sldId id="302" r:id="rId35"/>
    <p:sldId id="295" r:id="rId36"/>
    <p:sldId id="278" r:id="rId37"/>
    <p:sldId id="271" r:id="rId38"/>
    <p:sldId id="272" r:id="rId39"/>
    <p:sldId id="276" r:id="rId40"/>
    <p:sldId id="277" r:id="rId41"/>
    <p:sldId id="264" r:id="rId42"/>
    <p:sldId id="274" r:id="rId43"/>
    <p:sldId id="263" r:id="rId4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E0D"/>
    <a:srgbClr val="BE1E2D"/>
    <a:srgbClr val="0A46D9"/>
    <a:srgbClr val="006117"/>
    <a:srgbClr val="009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p:scale>
          <a:sx n="90" d="100"/>
          <a:sy n="90" d="100"/>
        </p:scale>
        <p:origin x="-1205"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25% Default</c:v>
                </c:pt>
              </c:strCache>
            </c:strRef>
          </c:tx>
          <c:spPr>
            <a:solidFill>
              <a:srgbClr val="0A46D9"/>
            </a:solidFill>
          </c:spPr>
          <c:invertIfNegative val="0"/>
          <c:cat>
            <c:strRef>
              <c:f>Sheet1!$A$2:$A$5</c:f>
              <c:strCache>
                <c:ptCount val="4"/>
                <c:pt idx="0">
                  <c:v>4 Year College</c:v>
                </c:pt>
                <c:pt idx="1">
                  <c:v>2 Year College</c:v>
                </c:pt>
                <c:pt idx="2">
                  <c:v>Business Schools</c:v>
                </c:pt>
                <c:pt idx="3">
                  <c:v>Debt Growth</c:v>
                </c:pt>
              </c:strCache>
            </c:strRef>
          </c:cat>
          <c:val>
            <c:numRef>
              <c:f>Sheet1!$B$2:$B$5</c:f>
              <c:numCache>
                <c:formatCode>General</c:formatCode>
                <c:ptCount val="4"/>
                <c:pt idx="0">
                  <c:v>0</c:v>
                </c:pt>
                <c:pt idx="1">
                  <c:v>0</c:v>
                </c:pt>
                <c:pt idx="2">
                  <c:v>0</c:v>
                </c:pt>
                <c:pt idx="3">
                  <c:v>1</c:v>
                </c:pt>
              </c:numCache>
            </c:numRef>
          </c:val>
        </c:ser>
        <c:ser>
          <c:idx val="1"/>
          <c:order val="1"/>
          <c:tx>
            <c:strRef>
              <c:f>Sheet1!$C$1</c:f>
              <c:strCache>
                <c:ptCount val="1"/>
                <c:pt idx="0">
                  <c:v>35% Default</c:v>
                </c:pt>
              </c:strCache>
            </c:strRef>
          </c:tx>
          <c:spPr>
            <a:solidFill>
              <a:srgbClr val="901E0D"/>
            </a:solidFill>
          </c:spPr>
          <c:invertIfNegative val="0"/>
          <c:cat>
            <c:strRef>
              <c:f>Sheet1!$A$2:$A$5</c:f>
              <c:strCache>
                <c:ptCount val="4"/>
                <c:pt idx="0">
                  <c:v>4 Year College</c:v>
                </c:pt>
                <c:pt idx="1">
                  <c:v>2 Year College</c:v>
                </c:pt>
                <c:pt idx="2">
                  <c:v>Business Schools</c:v>
                </c:pt>
                <c:pt idx="3">
                  <c:v>Debt Growth</c:v>
                </c:pt>
              </c:strCache>
            </c:strRef>
          </c:cat>
          <c:val>
            <c:numRef>
              <c:f>Sheet1!$C$2:$C$5</c:f>
              <c:numCache>
                <c:formatCode>General</c:formatCode>
                <c:ptCount val="4"/>
                <c:pt idx="0">
                  <c:v>2.5</c:v>
                </c:pt>
                <c:pt idx="1">
                  <c:v>3.5</c:v>
                </c:pt>
                <c:pt idx="2">
                  <c:v>4.5</c:v>
                </c:pt>
                <c:pt idx="3">
                  <c:v>2</c:v>
                </c:pt>
              </c:numCache>
            </c:numRef>
          </c:val>
        </c:ser>
        <c:ser>
          <c:idx val="2"/>
          <c:order val="2"/>
          <c:tx>
            <c:strRef>
              <c:f>Sheet1!$D$1</c:f>
              <c:strCache>
                <c:ptCount val="1"/>
                <c:pt idx="0">
                  <c:v>45% Default</c:v>
                </c:pt>
              </c:strCache>
            </c:strRef>
          </c:tx>
          <c:spPr>
            <a:solidFill>
              <a:srgbClr val="006117"/>
            </a:solidFill>
          </c:spPr>
          <c:invertIfNegative val="0"/>
          <c:cat>
            <c:strRef>
              <c:f>Sheet1!$A$2:$A$5</c:f>
              <c:strCache>
                <c:ptCount val="4"/>
                <c:pt idx="0">
                  <c:v>4 Year College</c:v>
                </c:pt>
                <c:pt idx="1">
                  <c:v>2 Year College</c:v>
                </c:pt>
                <c:pt idx="2">
                  <c:v>Business Schools</c:v>
                </c:pt>
                <c:pt idx="3">
                  <c:v>Debt Growth</c:v>
                </c:pt>
              </c:strCache>
            </c:strRef>
          </c:cat>
          <c:val>
            <c:numRef>
              <c:f>Sheet1!$D$2:$D$5</c:f>
              <c:numCache>
                <c:formatCode>General</c:formatCode>
                <c:ptCount val="4"/>
                <c:pt idx="0">
                  <c:v>0</c:v>
                </c:pt>
                <c:pt idx="1">
                  <c:v>0</c:v>
                </c:pt>
                <c:pt idx="2">
                  <c:v>0</c:v>
                </c:pt>
                <c:pt idx="3">
                  <c:v>2.2000000000000002</c:v>
                </c:pt>
              </c:numCache>
            </c:numRef>
          </c:val>
        </c:ser>
        <c:dLbls>
          <c:showLegendKey val="0"/>
          <c:showVal val="0"/>
          <c:showCatName val="0"/>
          <c:showSerName val="0"/>
          <c:showPercent val="0"/>
          <c:showBubbleSize val="0"/>
        </c:dLbls>
        <c:gapWidth val="150"/>
        <c:axId val="104512512"/>
        <c:axId val="110879872"/>
      </c:barChart>
      <c:catAx>
        <c:axId val="104512512"/>
        <c:scaling>
          <c:orientation val="minMax"/>
        </c:scaling>
        <c:delete val="0"/>
        <c:axPos val="b"/>
        <c:majorTickMark val="out"/>
        <c:minorTickMark val="none"/>
        <c:tickLblPos val="nextTo"/>
        <c:txPr>
          <a:bodyPr/>
          <a:lstStyle/>
          <a:p>
            <a:pPr>
              <a:defRPr sz="1600"/>
            </a:pPr>
            <a:endParaRPr lang="en-US"/>
          </a:p>
        </c:txPr>
        <c:crossAx val="110879872"/>
        <c:crosses val="autoZero"/>
        <c:auto val="1"/>
        <c:lblAlgn val="ctr"/>
        <c:lblOffset val="100"/>
        <c:noMultiLvlLbl val="0"/>
      </c:catAx>
      <c:valAx>
        <c:axId val="11087987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04512512"/>
        <c:crosses val="autoZero"/>
        <c:crossBetween val="between"/>
      </c:valAx>
    </c:plotArea>
    <c:legend>
      <c:legendPos val="r"/>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smtClean="0">
                <a:latin typeface="+mn-lt"/>
                <a:cs typeface="+mn-cs"/>
              </a:defRPr>
            </a:lvl1pPr>
          </a:lstStyle>
          <a:p>
            <a:pPr>
              <a:defRPr/>
            </a:pPr>
            <a:endParaRPr lang="en-IN"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smtClean="0">
                <a:latin typeface="+mn-lt"/>
                <a:cs typeface="+mn-cs"/>
              </a:defRPr>
            </a:lvl1pPr>
          </a:lstStyle>
          <a:p>
            <a:pPr>
              <a:defRPr/>
            </a:pPr>
            <a:fld id="{70F3BD5B-50BA-4A91-BB04-F50ED638E41D}" type="datetimeFigureOut">
              <a:rPr lang="en-IN"/>
              <a:pPr>
                <a:defRPr/>
              </a:pPr>
              <a:t>15-09-2012</a:t>
            </a:fld>
            <a:endParaRPr lang="en-IN"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IN" noProof="0" dirty="0" smtClean="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smtClean="0">
                <a:latin typeface="+mn-lt"/>
                <a:cs typeface="+mn-cs"/>
              </a:defRPr>
            </a:lvl1pPr>
          </a:lstStyle>
          <a:p>
            <a:pPr>
              <a:defRPr/>
            </a:pPr>
            <a:endParaRPr lang="en-IN"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smtClean="0">
                <a:latin typeface="+mn-lt"/>
                <a:cs typeface="+mn-cs"/>
              </a:defRPr>
            </a:lvl1pPr>
          </a:lstStyle>
          <a:p>
            <a:pPr>
              <a:defRPr/>
            </a:pPr>
            <a:fld id="{F318ADA3-441F-4BBF-AAB3-89014C730D54}" type="slidenum">
              <a:rPr lang="en-IN"/>
              <a:pPr>
                <a:defRPr/>
              </a:pPr>
              <a:t>‹#›</a:t>
            </a:fld>
            <a:endParaRPr lang="en-IN" dirty="0"/>
          </a:p>
        </p:txBody>
      </p:sp>
    </p:spTree>
    <p:extLst>
      <p:ext uri="{BB962C8B-B14F-4D97-AF65-F5344CB8AC3E}">
        <p14:creationId xmlns:p14="http://schemas.microsoft.com/office/powerpoint/2010/main" val="7023085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IN"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7" name="Slide Number Placeholder 5"/>
          <p:cNvSpPr>
            <a:spLocks noGrp="1"/>
          </p:cNvSpPr>
          <p:nvPr>
            <p:ph type="sldNum" sz="quarter" idx="10"/>
          </p:nvPr>
        </p:nvSpPr>
        <p:spPr/>
        <p:txBody>
          <a:bodyPr/>
          <a:lstStyle>
            <a:lvl1pPr>
              <a:defRPr/>
            </a:lvl1pPr>
          </a:lstStyle>
          <a:p>
            <a:pPr>
              <a:defRPr/>
            </a:pPr>
            <a:fld id="{C9B29A33-F529-4AB6-A3D3-9DEB11D5C137}" type="slidenum">
              <a:rPr lang="en-IN"/>
              <a:pPr>
                <a:defRPr/>
              </a:pPr>
              <a:t>‹#›</a:t>
            </a:fld>
            <a:endParaRPr lang="en-IN" dirty="0"/>
          </a:p>
        </p:txBody>
      </p:sp>
    </p:spTree>
    <p:extLst>
      <p:ext uri="{BB962C8B-B14F-4D97-AF65-F5344CB8AC3E}">
        <p14:creationId xmlns:p14="http://schemas.microsoft.com/office/powerpoint/2010/main" val="34069821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ADCC8B-48FD-4EE5-97EC-8B8F6D4BBE2D}" type="datetime1">
              <a:rPr lang="en-IN"/>
              <a:pPr>
                <a:defRPr/>
              </a:pPr>
              <a:t>15-09-2012</a:t>
            </a:fld>
            <a:endParaRPr lang="en-IN"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6" name="Slide Number Placeholder 5"/>
          <p:cNvSpPr>
            <a:spLocks noGrp="1"/>
          </p:cNvSpPr>
          <p:nvPr>
            <p:ph type="sldNum" sz="quarter" idx="12"/>
          </p:nvPr>
        </p:nvSpPr>
        <p:spPr/>
        <p:txBody>
          <a:bodyPr/>
          <a:lstStyle>
            <a:lvl1pPr>
              <a:defRPr/>
            </a:lvl1pPr>
          </a:lstStyle>
          <a:p>
            <a:pPr>
              <a:defRPr/>
            </a:pPr>
            <a:fld id="{F0CE83A2-6F6E-4A24-9E1E-1E11D951B535}" type="slidenum">
              <a:rPr lang="en-IN"/>
              <a:pPr>
                <a:defRPr/>
              </a:pPr>
              <a:t>‹#›</a:t>
            </a:fld>
            <a:endParaRPr lang="en-IN" dirty="0"/>
          </a:p>
        </p:txBody>
      </p:sp>
    </p:spTree>
    <p:extLst>
      <p:ext uri="{BB962C8B-B14F-4D97-AF65-F5344CB8AC3E}">
        <p14:creationId xmlns:p14="http://schemas.microsoft.com/office/powerpoint/2010/main" val="16416637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F2B1E75-873F-496E-84E4-430DEFDD5B8A}" type="datetime1">
              <a:rPr lang="en-IN"/>
              <a:pPr>
                <a:defRPr/>
              </a:pPr>
              <a:t>15-09-2012</a:t>
            </a:fld>
            <a:endParaRPr lang="en-IN"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6" name="Slide Number Placeholder 5"/>
          <p:cNvSpPr>
            <a:spLocks noGrp="1"/>
          </p:cNvSpPr>
          <p:nvPr>
            <p:ph type="sldNum" sz="quarter" idx="12"/>
          </p:nvPr>
        </p:nvSpPr>
        <p:spPr/>
        <p:txBody>
          <a:bodyPr/>
          <a:lstStyle>
            <a:lvl1pPr>
              <a:defRPr/>
            </a:lvl1pPr>
          </a:lstStyle>
          <a:p>
            <a:pPr>
              <a:defRPr/>
            </a:pPr>
            <a:fld id="{33815662-94F9-474B-8CDD-0FFBB6A5CEBA}" type="slidenum">
              <a:rPr lang="en-IN"/>
              <a:pPr>
                <a:defRPr/>
              </a:pPr>
              <a:t>‹#›</a:t>
            </a:fld>
            <a:endParaRPr lang="en-IN" dirty="0"/>
          </a:p>
        </p:txBody>
      </p:sp>
    </p:spTree>
    <p:extLst>
      <p:ext uri="{BB962C8B-B14F-4D97-AF65-F5344CB8AC3E}">
        <p14:creationId xmlns:p14="http://schemas.microsoft.com/office/powerpoint/2010/main" val="26087344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98140"/>
            <a:ext cx="8712968" cy="850106"/>
          </a:xfrm>
        </p:spPr>
        <p:txBody>
          <a:bodyPr/>
          <a:lstStyle>
            <a:lvl1pPr algn="l">
              <a:defRPr/>
            </a:lvl1pPr>
          </a:lstStyle>
          <a:p>
            <a:r>
              <a:rPr lang="en-US" dirty="0" smtClean="0"/>
              <a:t>Click to edit Master title style</a:t>
            </a:r>
            <a:endParaRPr lang="en-IN" dirty="0"/>
          </a:p>
        </p:txBody>
      </p:sp>
      <p:sp>
        <p:nvSpPr>
          <p:cNvPr id="3" name="Content Placeholder 2"/>
          <p:cNvSpPr>
            <a:spLocks noGrp="1"/>
          </p:cNvSpPr>
          <p:nvPr>
            <p:ph idx="1"/>
          </p:nvPr>
        </p:nvSpPr>
        <p:spPr>
          <a:xfrm>
            <a:off x="179512" y="1042729"/>
            <a:ext cx="8712968" cy="49785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Footer Placeholder 4"/>
          <p:cNvSpPr>
            <a:spLocks noGrp="1"/>
          </p:cNvSpPr>
          <p:nvPr>
            <p:ph type="ftr" sz="quarter" idx="11"/>
          </p:nvPr>
        </p:nvSpPr>
        <p:spPr>
          <a:xfrm>
            <a:off x="3923928" y="6448251"/>
            <a:ext cx="1296144" cy="293117"/>
          </a:xfrm>
          <a:prstGeom prst="rect">
            <a:avLst/>
          </a:prstGeom>
        </p:spPr>
        <p:txBody>
          <a:bodyPr/>
          <a:lstStyle>
            <a:lvl1pPr algn="ctr" fontAlgn="auto">
              <a:spcBef>
                <a:spcPts val="0"/>
              </a:spcBef>
              <a:spcAft>
                <a:spcPts val="0"/>
              </a:spcAft>
              <a:defRPr sz="1000">
                <a:solidFill>
                  <a:schemeClr val="bg1">
                    <a:lumMod val="65000"/>
                  </a:schemeClr>
                </a:solidFill>
                <a:latin typeface="+mn-lt"/>
                <a:cs typeface="+mn-cs"/>
              </a:defRPr>
            </a:lvl1pPr>
          </a:lstStyle>
          <a:p>
            <a:pPr>
              <a:defRPr/>
            </a:pPr>
            <a:r>
              <a:rPr lang="en-IN" dirty="0" smtClean="0"/>
              <a:t>Copyright © LAUSD</a:t>
            </a:r>
            <a:endParaRPr lang="en-IN" dirty="0"/>
          </a:p>
        </p:txBody>
      </p:sp>
      <p:sp>
        <p:nvSpPr>
          <p:cNvPr id="6" name="Slide Number Placeholder 5"/>
          <p:cNvSpPr>
            <a:spLocks noGrp="1"/>
          </p:cNvSpPr>
          <p:nvPr>
            <p:ph type="sldNum" sz="quarter" idx="12"/>
          </p:nvPr>
        </p:nvSpPr>
        <p:spPr>
          <a:xfrm>
            <a:off x="190625" y="6443167"/>
            <a:ext cx="1141015" cy="298202"/>
          </a:xfrm>
        </p:spPr>
        <p:txBody>
          <a:bodyPr anchor="t"/>
          <a:lstStyle>
            <a:lvl1pPr>
              <a:defRPr/>
            </a:lvl1pPr>
          </a:lstStyle>
          <a:p>
            <a:pPr>
              <a:defRPr/>
            </a:pPr>
            <a:fld id="{173AB3B3-47C9-4ED7-A8E8-422695A1C8BA}" type="slidenum">
              <a:rPr lang="en-IN"/>
              <a:pPr>
                <a:defRPr/>
              </a:pPr>
              <a:t>‹#›</a:t>
            </a:fld>
            <a:endParaRPr lang="en-IN" dirty="0"/>
          </a:p>
        </p:txBody>
      </p:sp>
    </p:spTree>
    <p:extLst>
      <p:ext uri="{BB962C8B-B14F-4D97-AF65-F5344CB8AC3E}">
        <p14:creationId xmlns:p14="http://schemas.microsoft.com/office/powerpoint/2010/main" val="37068018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29DAB9-9379-4B45-B23A-57E7FFD274FD}" type="datetime1">
              <a:rPr lang="en-IN"/>
              <a:pPr>
                <a:defRPr/>
              </a:pPr>
              <a:t>15-09-2012</a:t>
            </a:fld>
            <a:endParaRPr lang="en-IN"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6" name="Slide Number Placeholder 5"/>
          <p:cNvSpPr>
            <a:spLocks noGrp="1"/>
          </p:cNvSpPr>
          <p:nvPr>
            <p:ph type="sldNum" sz="quarter" idx="12"/>
          </p:nvPr>
        </p:nvSpPr>
        <p:spPr/>
        <p:txBody>
          <a:bodyPr/>
          <a:lstStyle>
            <a:lvl1pPr>
              <a:defRPr/>
            </a:lvl1pPr>
          </a:lstStyle>
          <a:p>
            <a:pPr>
              <a:defRPr/>
            </a:pPr>
            <a:fld id="{56F67E6D-CBD8-477A-87D9-8A1480C846E8}" type="slidenum">
              <a:rPr lang="en-IN"/>
              <a:pPr>
                <a:defRPr/>
              </a:pPr>
              <a:t>‹#›</a:t>
            </a:fld>
            <a:endParaRPr lang="en-IN" dirty="0"/>
          </a:p>
        </p:txBody>
      </p:sp>
    </p:spTree>
    <p:extLst>
      <p:ext uri="{BB962C8B-B14F-4D97-AF65-F5344CB8AC3E}">
        <p14:creationId xmlns:p14="http://schemas.microsoft.com/office/powerpoint/2010/main" val="41943252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8FAC0E-73A3-40B6-B657-712F237FACC5}" type="datetime1">
              <a:rPr lang="en-IN"/>
              <a:pPr>
                <a:defRPr/>
              </a:pPr>
              <a:t>15-09-2012</a:t>
            </a:fld>
            <a:endParaRPr lang="en-IN"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7" name="Slide Number Placeholder 6"/>
          <p:cNvSpPr>
            <a:spLocks noGrp="1"/>
          </p:cNvSpPr>
          <p:nvPr>
            <p:ph type="sldNum" sz="quarter" idx="12"/>
          </p:nvPr>
        </p:nvSpPr>
        <p:spPr/>
        <p:txBody>
          <a:bodyPr/>
          <a:lstStyle>
            <a:lvl1pPr>
              <a:defRPr/>
            </a:lvl1pPr>
          </a:lstStyle>
          <a:p>
            <a:pPr>
              <a:defRPr/>
            </a:pPr>
            <a:fld id="{EFEBE0E8-C476-4F3E-899E-3EEDD9578D23}" type="slidenum">
              <a:rPr lang="en-IN"/>
              <a:pPr>
                <a:defRPr/>
              </a:pPr>
              <a:t>‹#›</a:t>
            </a:fld>
            <a:endParaRPr lang="en-IN" dirty="0"/>
          </a:p>
        </p:txBody>
      </p:sp>
    </p:spTree>
    <p:extLst>
      <p:ext uri="{BB962C8B-B14F-4D97-AF65-F5344CB8AC3E}">
        <p14:creationId xmlns:p14="http://schemas.microsoft.com/office/powerpoint/2010/main" val="1276209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72A224-617C-4497-A11B-618C604FAD21}" type="datetime1">
              <a:rPr lang="en-IN"/>
              <a:pPr>
                <a:defRPr/>
              </a:pPr>
              <a:t>15-09-2012</a:t>
            </a:fld>
            <a:endParaRPr lang="en-IN"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9" name="Slide Number Placeholder 8"/>
          <p:cNvSpPr>
            <a:spLocks noGrp="1"/>
          </p:cNvSpPr>
          <p:nvPr>
            <p:ph type="sldNum" sz="quarter" idx="12"/>
          </p:nvPr>
        </p:nvSpPr>
        <p:spPr/>
        <p:txBody>
          <a:bodyPr/>
          <a:lstStyle>
            <a:lvl1pPr>
              <a:defRPr/>
            </a:lvl1pPr>
          </a:lstStyle>
          <a:p>
            <a:pPr>
              <a:defRPr/>
            </a:pPr>
            <a:fld id="{971A010F-84FF-45ED-B0BF-C5E6C79E5A0B}" type="slidenum">
              <a:rPr lang="en-IN"/>
              <a:pPr>
                <a:defRPr/>
              </a:pPr>
              <a:t>‹#›</a:t>
            </a:fld>
            <a:endParaRPr lang="en-IN" dirty="0"/>
          </a:p>
        </p:txBody>
      </p:sp>
    </p:spTree>
    <p:extLst>
      <p:ext uri="{BB962C8B-B14F-4D97-AF65-F5344CB8AC3E}">
        <p14:creationId xmlns:p14="http://schemas.microsoft.com/office/powerpoint/2010/main" val="40376576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4DD7B56-4A14-4C7B-BC34-914ABEF5F671}" type="datetime1">
              <a:rPr lang="en-IN"/>
              <a:pPr>
                <a:defRPr/>
              </a:pPr>
              <a:t>15-09-2012</a:t>
            </a:fld>
            <a:endParaRPr lang="en-IN"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5" name="Slide Number Placeholder 4"/>
          <p:cNvSpPr>
            <a:spLocks noGrp="1"/>
          </p:cNvSpPr>
          <p:nvPr>
            <p:ph type="sldNum" sz="quarter" idx="12"/>
          </p:nvPr>
        </p:nvSpPr>
        <p:spPr/>
        <p:txBody>
          <a:bodyPr/>
          <a:lstStyle>
            <a:lvl1pPr>
              <a:defRPr/>
            </a:lvl1pPr>
          </a:lstStyle>
          <a:p>
            <a:pPr>
              <a:defRPr/>
            </a:pPr>
            <a:fld id="{4A802686-07CD-4389-8FB7-14602D841638}" type="slidenum">
              <a:rPr lang="en-IN"/>
              <a:pPr>
                <a:defRPr/>
              </a:pPr>
              <a:t>‹#›</a:t>
            </a:fld>
            <a:endParaRPr lang="en-IN" dirty="0"/>
          </a:p>
        </p:txBody>
      </p:sp>
    </p:spTree>
    <p:extLst>
      <p:ext uri="{BB962C8B-B14F-4D97-AF65-F5344CB8AC3E}">
        <p14:creationId xmlns:p14="http://schemas.microsoft.com/office/powerpoint/2010/main" val="18160261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8EF290-D05F-492E-91E6-3F3CA390B92C}" type="datetime1">
              <a:rPr lang="en-IN"/>
              <a:pPr>
                <a:defRPr/>
              </a:pPr>
              <a:t>15-09-2012</a:t>
            </a:fld>
            <a:endParaRPr lang="en-IN"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4" name="Slide Number Placeholder 3"/>
          <p:cNvSpPr>
            <a:spLocks noGrp="1"/>
          </p:cNvSpPr>
          <p:nvPr>
            <p:ph type="sldNum" sz="quarter" idx="12"/>
          </p:nvPr>
        </p:nvSpPr>
        <p:spPr/>
        <p:txBody>
          <a:bodyPr/>
          <a:lstStyle>
            <a:lvl1pPr>
              <a:defRPr/>
            </a:lvl1pPr>
          </a:lstStyle>
          <a:p>
            <a:pPr>
              <a:defRPr/>
            </a:pPr>
            <a:fld id="{0BB555D7-3F17-4459-8EF0-6AEF80E4401F}" type="slidenum">
              <a:rPr lang="en-IN"/>
              <a:pPr>
                <a:defRPr/>
              </a:pPr>
              <a:t>‹#›</a:t>
            </a:fld>
            <a:endParaRPr lang="en-IN" dirty="0"/>
          </a:p>
        </p:txBody>
      </p:sp>
    </p:spTree>
    <p:extLst>
      <p:ext uri="{BB962C8B-B14F-4D97-AF65-F5344CB8AC3E}">
        <p14:creationId xmlns:p14="http://schemas.microsoft.com/office/powerpoint/2010/main" val="3560953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3E79F7C-CF55-4DDC-9051-9AA365B87792}" type="datetime1">
              <a:rPr lang="en-IN"/>
              <a:pPr>
                <a:defRPr/>
              </a:pPr>
              <a:t>15-09-2012</a:t>
            </a:fld>
            <a:endParaRPr lang="en-IN"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7" name="Slide Number Placeholder 6"/>
          <p:cNvSpPr>
            <a:spLocks noGrp="1"/>
          </p:cNvSpPr>
          <p:nvPr>
            <p:ph type="sldNum" sz="quarter" idx="12"/>
          </p:nvPr>
        </p:nvSpPr>
        <p:spPr/>
        <p:txBody>
          <a:bodyPr/>
          <a:lstStyle>
            <a:lvl1pPr>
              <a:defRPr/>
            </a:lvl1pPr>
          </a:lstStyle>
          <a:p>
            <a:pPr>
              <a:defRPr/>
            </a:pPr>
            <a:fld id="{76C37698-817D-49A6-8B28-4F3F3FB796A4}" type="slidenum">
              <a:rPr lang="en-IN"/>
              <a:pPr>
                <a:defRPr/>
              </a:pPr>
              <a:t>‹#›</a:t>
            </a:fld>
            <a:endParaRPr lang="en-IN" dirty="0"/>
          </a:p>
        </p:txBody>
      </p:sp>
    </p:spTree>
    <p:extLst>
      <p:ext uri="{BB962C8B-B14F-4D97-AF65-F5344CB8AC3E}">
        <p14:creationId xmlns:p14="http://schemas.microsoft.com/office/powerpoint/2010/main" val="2368465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2F1488B-FE26-492F-AAEB-ED48F4E49C19}" type="datetime1">
              <a:rPr lang="en-IN"/>
              <a:pPr>
                <a:defRPr/>
              </a:pPr>
              <a:t>15-09-2012</a:t>
            </a:fld>
            <a:endParaRPr lang="en-IN"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IN" dirty="0"/>
          </a:p>
        </p:txBody>
      </p:sp>
      <p:sp>
        <p:nvSpPr>
          <p:cNvPr id="7" name="Slide Number Placeholder 6"/>
          <p:cNvSpPr>
            <a:spLocks noGrp="1"/>
          </p:cNvSpPr>
          <p:nvPr>
            <p:ph type="sldNum" sz="quarter" idx="12"/>
          </p:nvPr>
        </p:nvSpPr>
        <p:spPr/>
        <p:txBody>
          <a:bodyPr/>
          <a:lstStyle>
            <a:lvl1pPr>
              <a:defRPr/>
            </a:lvl1pPr>
          </a:lstStyle>
          <a:p>
            <a:pPr>
              <a:defRPr/>
            </a:pPr>
            <a:fld id="{57BCD0E1-B449-4609-874B-B22044AB3A51}" type="slidenum">
              <a:rPr lang="en-IN"/>
              <a:pPr>
                <a:defRPr/>
              </a:pPr>
              <a:t>‹#›</a:t>
            </a:fld>
            <a:endParaRPr lang="en-IN" dirty="0"/>
          </a:p>
        </p:txBody>
      </p:sp>
    </p:spTree>
    <p:extLst>
      <p:ext uri="{BB962C8B-B14F-4D97-AF65-F5344CB8AC3E}">
        <p14:creationId xmlns:p14="http://schemas.microsoft.com/office/powerpoint/2010/main" val="41939559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8875059" cy="6858000"/>
          </a:xfrm>
          <a:prstGeom prst="rect">
            <a:avLst/>
          </a:prstGeom>
        </p:spPr>
      </p:pic>
      <p:sp>
        <p:nvSpPr>
          <p:cNvPr id="1026" name="Text Placeholder 2"/>
          <p:cNvSpPr>
            <a:spLocks noGrp="1"/>
          </p:cNvSpPr>
          <p:nvPr>
            <p:ph type="body" idx="1"/>
          </p:nvPr>
        </p:nvSpPr>
        <p:spPr bwMode="auto">
          <a:xfrm>
            <a:off x="168399" y="1052736"/>
            <a:ext cx="8706660"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smtClean="0"/>
          </a:p>
        </p:txBody>
      </p:sp>
      <p:sp>
        <p:nvSpPr>
          <p:cNvPr id="6" name="Slide Number Placeholder 5"/>
          <p:cNvSpPr>
            <a:spLocks noGrp="1"/>
          </p:cNvSpPr>
          <p:nvPr>
            <p:ph type="sldNum" sz="quarter" idx="4"/>
          </p:nvPr>
        </p:nvSpPr>
        <p:spPr>
          <a:xfrm>
            <a:off x="179512" y="6381328"/>
            <a:ext cx="720080" cy="292522"/>
          </a:xfrm>
          <a:prstGeom prst="rect">
            <a:avLst/>
          </a:prstGeom>
        </p:spPr>
        <p:txBody>
          <a:bodyPr vert="horz" lIns="91440" tIns="45720" rIns="91440" bIns="45720" rtlCol="0" anchor="ctr"/>
          <a:lstStyle>
            <a:lvl1pPr algn="l" fontAlgn="auto">
              <a:spcBef>
                <a:spcPts val="0"/>
              </a:spcBef>
              <a:spcAft>
                <a:spcPts val="0"/>
              </a:spcAft>
              <a:defRPr sz="1200" smtClean="0">
                <a:solidFill>
                  <a:srgbClr val="901E0D"/>
                </a:solidFill>
                <a:latin typeface="+mn-lt"/>
                <a:cs typeface="+mn-cs"/>
              </a:defRPr>
            </a:lvl1pPr>
          </a:lstStyle>
          <a:p>
            <a:pPr>
              <a:defRPr/>
            </a:pPr>
            <a:fld id="{5CE34577-8539-4188-B2A0-DF6AABBAB1DD}" type="slidenum">
              <a:rPr lang="en-IN" smtClean="0"/>
              <a:pPr>
                <a:defRPr/>
              </a:pPr>
              <a:t>‹#›</a:t>
            </a:fld>
            <a:endParaRPr lang="en-IN" dirty="0"/>
          </a:p>
        </p:txBody>
      </p:sp>
      <p:sp>
        <p:nvSpPr>
          <p:cNvPr id="1030" name="Title Placeholder 1"/>
          <p:cNvSpPr>
            <a:spLocks noGrp="1"/>
          </p:cNvSpPr>
          <p:nvPr>
            <p:ph type="title"/>
          </p:nvPr>
        </p:nvSpPr>
        <p:spPr bwMode="auto">
          <a:xfrm>
            <a:off x="168399" y="274638"/>
            <a:ext cx="8706660"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IN" dirty="0" smtClean="0"/>
          </a:p>
        </p:txBody>
      </p:sp>
      <p:sp>
        <p:nvSpPr>
          <p:cNvPr id="4" name="Rectangle 3"/>
          <p:cNvSpPr/>
          <p:nvPr userDrawn="1"/>
        </p:nvSpPr>
        <p:spPr>
          <a:xfrm>
            <a:off x="0" y="0"/>
            <a:ext cx="9144000" cy="72008"/>
          </a:xfrm>
          <a:prstGeom prst="rect">
            <a:avLst/>
          </a:prstGeom>
          <a:solidFill>
            <a:srgbClr val="0A4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itle 5"/>
          <p:cNvSpPr txBox="1">
            <a:spLocks/>
          </p:cNvSpPr>
          <p:nvPr userDrawn="1"/>
        </p:nvSpPr>
        <p:spPr>
          <a:xfrm>
            <a:off x="4716016" y="6237312"/>
            <a:ext cx="4176464" cy="504056"/>
          </a:xfrm>
          <a:prstGeom prst="rect">
            <a:avLst/>
          </a:prstGeom>
        </p:spPr>
        <p:txBody>
          <a:bodyPr anchor="t"/>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pPr algn="r"/>
            <a:r>
              <a:rPr lang="en-IN" sz="1400" b="1" dirty="0" smtClean="0">
                <a:solidFill>
                  <a:srgbClr val="0A46D9"/>
                </a:solidFill>
              </a:rPr>
              <a:t>Nick Thompson</a:t>
            </a:r>
            <a:r>
              <a:rPr lang="en-IN" sz="1400" dirty="0" smtClean="0">
                <a:solidFill>
                  <a:srgbClr val="0A46D9"/>
                </a:solidFill>
              </a:rPr>
              <a:t/>
            </a:r>
            <a:br>
              <a:rPr lang="en-IN" sz="1400" dirty="0" smtClean="0">
                <a:solidFill>
                  <a:srgbClr val="0A46D9"/>
                </a:solidFill>
              </a:rPr>
            </a:br>
            <a:r>
              <a:rPr lang="en-IN" sz="1100" dirty="0" smtClean="0">
                <a:solidFill>
                  <a:srgbClr val="0A46D9"/>
                </a:solidFill>
              </a:rPr>
              <a:t>Louisville Kentucky </a:t>
            </a:r>
            <a:r>
              <a:rPr lang="en-IN" sz="1100" baseline="0" dirty="0" smtClean="0">
                <a:solidFill>
                  <a:srgbClr val="0A46D9"/>
                </a:solidFill>
              </a:rPr>
              <a:t> </a:t>
            </a:r>
            <a:r>
              <a:rPr lang="en-IN" sz="1100" dirty="0" smtClean="0">
                <a:solidFill>
                  <a:srgbClr val="0A46D9"/>
                </a:solidFill>
              </a:rPr>
              <a:t>Bankruptcy</a:t>
            </a:r>
            <a:r>
              <a:rPr lang="en-IN" sz="1100" baseline="0" dirty="0" smtClean="0">
                <a:solidFill>
                  <a:srgbClr val="0A46D9"/>
                </a:solidFill>
              </a:rPr>
              <a:t> </a:t>
            </a:r>
            <a:r>
              <a:rPr lang="en-IN" sz="1100" dirty="0" smtClean="0">
                <a:solidFill>
                  <a:srgbClr val="0A46D9"/>
                </a:solidFill>
              </a:rPr>
              <a:t>and Foreclosure Attorney</a:t>
            </a:r>
            <a:endParaRPr lang="en-IN" sz="1200" dirty="0">
              <a:solidFill>
                <a:srgbClr val="0A46D9"/>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ftr="0" dt="0"/>
  <p:txStyles>
    <p:title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rgbClr val="404040"/>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rgbClr val="404040"/>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bankruptcy-divorce.com/Bankruptcy-Student-Loan/Undue%20Hardship%20Student%20Loan%20Discharges%20Study.pdf" TargetMode="External"/><Relationship Id="rId2" Type="http://schemas.openxmlformats.org/officeDocument/2006/relationships/hyperlink" Target="http://bankruptcy-divorce.com/Bankruptcy-Student-Loan/U%20of%20C%20Law%20Review%20Student%20Loan%20Article.pdf"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nslds.ed.gov/nslds_S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bankruptcy-divorce.com/Bankruptcy-Student-Loan/U%20of%20C%20Law%20Review%20Student%20Loan%20Article.pdf"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www.projectonstudentdebt.org/" TargetMode="External"/><Relationship Id="rId3" Type="http://schemas.openxmlformats.org/officeDocument/2006/relationships/hyperlink" Target="http://shop.consumerlaw.org/studentloans.aspx" TargetMode="External"/><Relationship Id="rId7" Type="http://schemas.openxmlformats.org/officeDocument/2006/relationships/hyperlink" Target="http://www.studentloanjustice.org/" TargetMode="External"/><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hyperlink" Target="http://www.forgivestudentloandebt.com/" TargetMode="External"/><Relationship Id="rId5" Type="http://schemas.openxmlformats.org/officeDocument/2006/relationships/hyperlink" Target="http://www.finaid.org/" TargetMode="External"/><Relationship Id="rId4" Type="http://schemas.openxmlformats.org/officeDocument/2006/relationships/hyperlink" Target="http://www.studentloanborrowerassistance.org/" TargetMode="External"/><Relationship Id="rId9" Type="http://schemas.openxmlformats.org/officeDocument/2006/relationships/hyperlink" Target="http://www.student-loan-bankruptcy.com/student-loan-links/"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youtube.com/user/Chapter713Bankruptcy?feature=guide" TargetMode="External"/><Relationship Id="rId13" Type="http://schemas.openxmlformats.org/officeDocument/2006/relationships/hyperlink" Target="http://www.bankruptcy-divorce.com/" TargetMode="External"/><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6.png"/><Relationship Id="rId2" Type="http://schemas.openxmlformats.org/officeDocument/2006/relationships/hyperlink" Target="https://www.facebook.com/pages/Nick-Thompson-Chapter-7-13-Bankruptcy-Attorney/186062108088540" TargetMode="External"/><Relationship Id="rId16" Type="http://schemas.openxmlformats.org/officeDocument/2006/relationships/hyperlink" Target="http://www.stops-home-foreclosures.com/" TargetMode="External"/><Relationship Id="rId1" Type="http://schemas.openxmlformats.org/officeDocument/2006/relationships/slideLayout" Target="../slideLayouts/slideLayout2.xml"/><Relationship Id="rId6" Type="http://schemas.openxmlformats.org/officeDocument/2006/relationships/hyperlink" Target="http://www.linkedin.com/in/louisvillebankruptcyattorney" TargetMode="Externa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hyperlink" Target="http://incometaxbankruptcy.com/" TargetMode="External"/><Relationship Id="rId10" Type="http://schemas.openxmlformats.org/officeDocument/2006/relationships/hyperlink" Target="https://plus.google.com/100649997167306524232/" TargetMode="External"/><Relationship Id="rId4" Type="http://schemas.openxmlformats.org/officeDocument/2006/relationships/hyperlink" Target="http://twitter.com/" TargetMode="External"/><Relationship Id="rId9" Type="http://schemas.openxmlformats.org/officeDocument/2006/relationships/image" Target="../media/image34.png"/><Relationship Id="rId14" Type="http://schemas.openxmlformats.org/officeDocument/2006/relationships/hyperlink" Target="http://www.student-loan-bankruptcy.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bankruptcy-divorce.com/Bankruptcy-Student-Loan/student%20loan%20default%20trap%20NCLC%20report.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8875059" cy="6858000"/>
          </a:xfrm>
          <a:prstGeom prst="rect">
            <a:avLst/>
          </a:prstGeom>
        </p:spPr>
      </p:pic>
      <p:sp>
        <p:nvSpPr>
          <p:cNvPr id="10" name="Rectangle 9"/>
          <p:cNvSpPr/>
          <p:nvPr/>
        </p:nvSpPr>
        <p:spPr>
          <a:xfrm>
            <a:off x="0" y="0"/>
            <a:ext cx="9144000" cy="3212976"/>
          </a:xfrm>
          <a:prstGeom prst="rect">
            <a:avLst/>
          </a:prstGeom>
          <a:solidFill>
            <a:srgbClr val="0A4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itle 5"/>
          <p:cNvSpPr>
            <a:spLocks noGrp="1"/>
          </p:cNvSpPr>
          <p:nvPr>
            <p:ph type="ctrTitle"/>
          </p:nvPr>
        </p:nvSpPr>
        <p:spPr>
          <a:xfrm>
            <a:off x="179512" y="332656"/>
            <a:ext cx="8712968" cy="936104"/>
          </a:xfrm>
        </p:spPr>
        <p:txBody>
          <a:bodyPr anchor="t"/>
          <a:lstStyle/>
          <a:p>
            <a:r>
              <a:rPr lang="en-IN" sz="2800" b="1" dirty="0" smtClean="0">
                <a:solidFill>
                  <a:schemeClr val="bg1"/>
                </a:solidFill>
              </a:rPr>
              <a:t>Nick Thompson</a:t>
            </a:r>
            <a:r>
              <a:rPr lang="en-IN" sz="2800" dirty="0" smtClean="0">
                <a:solidFill>
                  <a:schemeClr val="bg1"/>
                </a:solidFill>
              </a:rPr>
              <a:t/>
            </a:r>
            <a:br>
              <a:rPr lang="en-IN" sz="2800" dirty="0" smtClean="0">
                <a:solidFill>
                  <a:schemeClr val="bg1"/>
                </a:solidFill>
              </a:rPr>
            </a:br>
            <a:r>
              <a:rPr lang="en-IN" sz="2000" dirty="0" smtClean="0">
                <a:solidFill>
                  <a:schemeClr val="bg1"/>
                </a:solidFill>
              </a:rPr>
              <a:t>Louisville </a:t>
            </a:r>
            <a:r>
              <a:rPr lang="en-IN" sz="2000" dirty="0">
                <a:solidFill>
                  <a:schemeClr val="bg1"/>
                </a:solidFill>
              </a:rPr>
              <a:t>Kentucky </a:t>
            </a:r>
            <a:r>
              <a:rPr lang="en-IN" sz="2000" dirty="0" smtClean="0">
                <a:solidFill>
                  <a:schemeClr val="bg1"/>
                </a:solidFill>
              </a:rPr>
              <a:t>Bankruptcy </a:t>
            </a:r>
            <a:r>
              <a:rPr lang="en-IN" sz="2000" dirty="0">
                <a:solidFill>
                  <a:schemeClr val="bg1"/>
                </a:solidFill>
              </a:rPr>
              <a:t>and Foreclosure Attorney</a:t>
            </a:r>
            <a:endParaRPr lang="en-IN" sz="2200" dirty="0">
              <a:solidFill>
                <a:schemeClr val="bg1"/>
              </a:solidFill>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51520" y="1705649"/>
            <a:ext cx="8640960" cy="3019495"/>
          </a:xfrm>
          <a:prstGeom prst="rect">
            <a:avLst/>
          </a:prstGeom>
        </p:spPr>
      </p:pic>
      <p:sp>
        <p:nvSpPr>
          <p:cNvPr id="15" name="Round Diagonal Corner Rectangle 14"/>
          <p:cNvSpPr/>
          <p:nvPr/>
        </p:nvSpPr>
        <p:spPr>
          <a:xfrm>
            <a:off x="2987824" y="1526972"/>
            <a:ext cx="6048672" cy="2371422"/>
          </a:xfrm>
          <a:prstGeom prst="round2DiagRect">
            <a:avLst>
              <a:gd name="adj1" fmla="val 0"/>
              <a:gd name="adj2" fmla="val 0"/>
            </a:avLst>
          </a:prstGeom>
          <a:gradFill flip="none" rotWithShape="1">
            <a:gsLst>
              <a:gs pos="17000">
                <a:schemeClr val="bg1">
                  <a:alpha val="88000"/>
                </a:schemeClr>
              </a:gs>
              <a:gs pos="6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itle 5"/>
          <p:cNvSpPr txBox="1">
            <a:spLocks/>
          </p:cNvSpPr>
          <p:nvPr/>
        </p:nvSpPr>
        <p:spPr bwMode="auto">
          <a:xfrm>
            <a:off x="3059832" y="1777657"/>
            <a:ext cx="5616624" cy="64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US" sz="2400" b="1" dirty="0" smtClean="0">
                <a:solidFill>
                  <a:srgbClr val="006117"/>
                </a:solidFill>
              </a:rPr>
              <a:t>How to Discharge Student Loans</a:t>
            </a:r>
            <a:endParaRPr lang="en-IN" sz="2400" b="1" dirty="0" smtClean="0">
              <a:solidFill>
                <a:srgbClr val="006117"/>
              </a:solidFill>
            </a:endParaRPr>
          </a:p>
        </p:txBody>
      </p:sp>
      <p:sp>
        <p:nvSpPr>
          <p:cNvPr id="17" name="Title 5"/>
          <p:cNvSpPr txBox="1">
            <a:spLocks/>
          </p:cNvSpPr>
          <p:nvPr/>
        </p:nvSpPr>
        <p:spPr bwMode="auto">
          <a:xfrm>
            <a:off x="3059832" y="2132588"/>
            <a:ext cx="5760640" cy="6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600" i="1" dirty="0" smtClean="0"/>
              <a:t>How to Manage your Student Loans or Discharge them in Bankruptcy and restore life with a Fresh Start</a:t>
            </a:r>
            <a:endParaRPr lang="en-IN" sz="1600" i="1" dirty="0"/>
          </a:p>
        </p:txBody>
      </p:sp>
      <p:pic>
        <p:nvPicPr>
          <p:cNvPr id="2050" name="Picture 2" descr="C:\Users\Elliyas\Desktop\daily_mails\NICK\ppt presentation\imports\other logos\americanbankruptcy.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26934" y="5866706"/>
            <a:ext cx="565546" cy="7550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lliyas\Desktop\daily_mails\NICK\ppt presentation\imports\other logos\naca.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28184" y="6037177"/>
            <a:ext cx="894705" cy="3839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lliyas\Desktop\daily_mails\NICK\ppt presentation\imports\other logos\NACBA.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380312" y="5968134"/>
            <a:ext cx="682519" cy="5109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0" y="2431608"/>
            <a:ext cx="3323117" cy="4426392"/>
          </a:xfrm>
          <a:prstGeom prst="rect">
            <a:avLst/>
          </a:prstGeom>
          <a:effectLst>
            <a:outerShdw blurRad="101600" dist="63500" dir="17700000" sx="102000" sy="102000" algn="bl" rotWithShape="0">
              <a:prstClr val="black">
                <a:alpha val="30000"/>
              </a:prstClr>
            </a:outerShdw>
          </a:effectLst>
        </p:spPr>
      </p:pic>
      <p:sp>
        <p:nvSpPr>
          <p:cNvPr id="22" name="Round Diagonal Corner Rectangle 21"/>
          <p:cNvSpPr/>
          <p:nvPr/>
        </p:nvSpPr>
        <p:spPr>
          <a:xfrm>
            <a:off x="0" y="5717971"/>
            <a:ext cx="4716016" cy="1140029"/>
          </a:xfrm>
          <a:prstGeom prst="round2DiagRect">
            <a:avLst>
              <a:gd name="adj1" fmla="val 0"/>
              <a:gd name="adj2" fmla="val 0"/>
            </a:avLst>
          </a:prstGeom>
          <a:gradFill flip="none" rotWithShape="1">
            <a:gsLst>
              <a:gs pos="0">
                <a:schemeClr val="bg1">
                  <a:alpha val="73000"/>
                </a:schemeClr>
              </a:gs>
              <a:gs pos="100000">
                <a:schemeClr val="bg1">
                  <a:alpha val="62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itle 5"/>
          <p:cNvSpPr txBox="1">
            <a:spLocks/>
          </p:cNvSpPr>
          <p:nvPr/>
        </p:nvSpPr>
        <p:spPr bwMode="auto">
          <a:xfrm>
            <a:off x="179512" y="5891064"/>
            <a:ext cx="4896544" cy="85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800" dirty="0">
                <a:solidFill>
                  <a:srgbClr val="BE1E2D"/>
                </a:solidFill>
              </a:rPr>
              <a:t>Nick </a:t>
            </a:r>
            <a:r>
              <a:rPr lang="en-IN" sz="1800" dirty="0" smtClean="0">
                <a:solidFill>
                  <a:srgbClr val="BE1E2D"/>
                </a:solidFill>
              </a:rPr>
              <a:t>Thompson</a:t>
            </a:r>
          </a:p>
          <a:p>
            <a:r>
              <a:rPr lang="en-IN" sz="1300" dirty="0" smtClean="0">
                <a:solidFill>
                  <a:schemeClr val="tx1">
                    <a:lumMod val="85000"/>
                    <a:lumOff val="15000"/>
                  </a:schemeClr>
                </a:solidFill>
              </a:rPr>
              <a:t>Former Assistant Attorney General </a:t>
            </a:r>
            <a:r>
              <a:rPr lang="en-IN" sz="1300" dirty="0">
                <a:solidFill>
                  <a:schemeClr val="tx1">
                    <a:lumMod val="85000"/>
                    <a:lumOff val="15000"/>
                  </a:schemeClr>
                </a:solidFill>
              </a:rPr>
              <a:t>for the </a:t>
            </a:r>
            <a:r>
              <a:rPr lang="en-IN" sz="1300" dirty="0" smtClean="0">
                <a:solidFill>
                  <a:schemeClr val="tx1">
                    <a:lumMod val="85000"/>
                    <a:lumOff val="15000"/>
                  </a:schemeClr>
                </a:solidFill>
              </a:rPr>
              <a:t>State Tax Department</a:t>
            </a:r>
          </a:p>
          <a:p>
            <a:r>
              <a:rPr lang="en-IN" sz="1300" dirty="0" smtClean="0">
                <a:solidFill>
                  <a:schemeClr val="tx1">
                    <a:lumMod val="85000"/>
                    <a:lumOff val="15000"/>
                  </a:schemeClr>
                </a:solidFill>
              </a:rPr>
              <a:t>Former </a:t>
            </a:r>
            <a:r>
              <a:rPr lang="en-IN" sz="1300" dirty="0">
                <a:solidFill>
                  <a:schemeClr val="tx1">
                    <a:lumMod val="85000"/>
                    <a:lumOff val="15000"/>
                  </a:schemeClr>
                </a:solidFill>
              </a:rPr>
              <a:t>Kentucky </a:t>
            </a:r>
            <a:r>
              <a:rPr lang="en-IN" sz="1300" dirty="0" smtClean="0">
                <a:solidFill>
                  <a:schemeClr val="tx1">
                    <a:lumMod val="85000"/>
                    <a:lumOff val="15000"/>
                  </a:schemeClr>
                </a:solidFill>
              </a:rPr>
              <a:t>Assistant County Attorney</a:t>
            </a:r>
            <a:endParaRPr lang="en-IN" sz="13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Collection/Servicing  Agencies</a:t>
            </a:r>
            <a:endParaRPr lang="en-IN" dirty="0" smtClean="0"/>
          </a:p>
        </p:txBody>
      </p:sp>
      <p:sp>
        <p:nvSpPr>
          <p:cNvPr id="14339" name="Content Placeholder 2"/>
          <p:cNvSpPr>
            <a:spLocks noGrp="1"/>
          </p:cNvSpPr>
          <p:nvPr>
            <p:ph idx="1"/>
          </p:nvPr>
        </p:nvSpPr>
        <p:spPr>
          <a:xfrm>
            <a:off x="179512" y="1042729"/>
            <a:ext cx="6336704" cy="5266591"/>
          </a:xfrm>
        </p:spPr>
        <p:txBody>
          <a:bodyPr numCol="1"/>
          <a:lstStyle/>
          <a:p>
            <a:pPr marL="0" indent="0" algn="just">
              <a:buNone/>
            </a:pPr>
            <a:r>
              <a:rPr lang="en-IN" sz="1600" dirty="0" smtClean="0"/>
              <a:t>Collection agencies or servicing companies often handle the collection of student loans.  They earn fees from the phone calls and letters they send to collect loans.   They earn higher or more fees from an account that is in default than one that is paid on time.  Also they will apply payments to fees first then interest and principle last.   They will also fail to fully explain the options to students.   It is not in the collection agency or servicing agency’s best interest to have the loan in good standing.   They do not have your best interest as their goal.  Their goal is to make a profit from selling you on a rehabilitation program or in suing you.  While in default they collect any money and apply it to fees first.  This insures that the loan stays in default.  They will often offer a rehabilitation program that requires 9 months of on time payments normally out of a 10 month period of payments.  The IBR program is a much better program for your government student loans but an IBR pays the collection agency nothing.   </a:t>
            </a:r>
          </a:p>
          <a:p>
            <a:pPr marL="0" indent="0" algn="just">
              <a:buNone/>
            </a:pPr>
            <a:endParaRPr lang="en-IN" sz="1600" dirty="0"/>
          </a:p>
          <a:p>
            <a:pPr marL="0" indent="0" algn="just">
              <a:buNone/>
            </a:pPr>
            <a:r>
              <a:rPr lang="en-IN" sz="1600" dirty="0" smtClean="0"/>
              <a:t>If the collection agency is collecting for a private student loan, there are no programs to rehabilitate the loan they are simply collecting information on how to sue you.   A collection agency that is collecting for a private student loan should be handled no differently than a call for a collection of a credit card.   Never give them information.  </a:t>
            </a:r>
            <a:endParaRPr lang="en-US" sz="16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10</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1035817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0" y="0"/>
            <a:ext cx="9144000" cy="6858000"/>
          </a:xfrm>
          <a:prstGeom prst="rect">
            <a:avLst/>
          </a:prstGeom>
        </p:spPr>
      </p:pic>
      <p:pic>
        <p:nvPicPr>
          <p:cNvPr id="1026" name="Picture 2" descr="C:\Users\Elliyas\Desktop\daily_mails\NICK\ppt presentation\imports\thumb_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7632" y="1700808"/>
            <a:ext cx="8886368" cy="3096344"/>
          </a:xfrm>
          <a:prstGeom prst="rect">
            <a:avLst/>
          </a:prstGeom>
          <a:noFill/>
          <a:extLst>
            <a:ext uri="{909E8E84-426E-40DD-AFC4-6F175D3DCCD1}">
              <a14:hiddenFill xmlns:a14="http://schemas.microsoft.com/office/drawing/2010/main">
                <a:solidFill>
                  <a:srgbClr val="FFFFFF"/>
                </a:solidFill>
              </a14:hiddenFill>
            </a:ext>
          </a:extLst>
        </p:spPr>
      </p:pic>
      <p:sp>
        <p:nvSpPr>
          <p:cNvPr id="15" name="Round Diagonal Corner Rectangle 14"/>
          <p:cNvSpPr/>
          <p:nvPr/>
        </p:nvSpPr>
        <p:spPr>
          <a:xfrm>
            <a:off x="2846670" y="2530243"/>
            <a:ext cx="6297330" cy="2266909"/>
          </a:xfrm>
          <a:prstGeom prst="round2DiagRect">
            <a:avLst>
              <a:gd name="adj1" fmla="val 0"/>
              <a:gd name="adj2" fmla="val 0"/>
            </a:avLst>
          </a:prstGeom>
          <a:gradFill flip="none" rotWithShape="1">
            <a:gsLst>
              <a:gs pos="17000">
                <a:schemeClr val="bg1">
                  <a:alpha val="88000"/>
                </a:schemeClr>
              </a:gs>
              <a:gs pos="6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itle 5"/>
          <p:cNvSpPr txBox="1">
            <a:spLocks/>
          </p:cNvSpPr>
          <p:nvPr/>
        </p:nvSpPr>
        <p:spPr bwMode="auto">
          <a:xfrm>
            <a:off x="2987824" y="2708920"/>
            <a:ext cx="6048672" cy="64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US" sz="2800" b="1" dirty="0" smtClean="0">
                <a:solidFill>
                  <a:srgbClr val="006117"/>
                </a:solidFill>
              </a:rPr>
              <a:t>The Student Loan Collection Powers </a:t>
            </a:r>
            <a:endParaRPr lang="en-IN" sz="2800" b="1" dirty="0" smtClean="0">
              <a:solidFill>
                <a:srgbClr val="006117"/>
              </a:solidFill>
            </a:endParaRPr>
          </a:p>
        </p:txBody>
      </p:sp>
      <p:sp>
        <p:nvSpPr>
          <p:cNvPr id="17" name="Title 5"/>
          <p:cNvSpPr txBox="1">
            <a:spLocks/>
          </p:cNvSpPr>
          <p:nvPr/>
        </p:nvSpPr>
        <p:spPr bwMode="auto">
          <a:xfrm>
            <a:off x="2987824" y="3068960"/>
            <a:ext cx="576064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600" i="1" dirty="0" smtClean="0"/>
              <a:t>Private Loans have to sue to collect Government directly garnishes</a:t>
            </a:r>
            <a:endParaRPr lang="en-IN" sz="1600" i="1" dirty="0"/>
          </a:p>
        </p:txBody>
      </p:sp>
      <p:sp>
        <p:nvSpPr>
          <p:cNvPr id="13" name="Title 5"/>
          <p:cNvSpPr txBox="1">
            <a:spLocks/>
          </p:cNvSpPr>
          <p:nvPr/>
        </p:nvSpPr>
        <p:spPr>
          <a:xfrm>
            <a:off x="4716016" y="6237312"/>
            <a:ext cx="4176464" cy="504056"/>
          </a:xfrm>
          <a:prstGeom prst="rect">
            <a:avLst/>
          </a:prstGeom>
        </p:spPr>
        <p:txBody>
          <a:bodyPr anchor="t"/>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pPr algn="r"/>
            <a:r>
              <a:rPr lang="en-IN" sz="1400" b="1" dirty="0" smtClean="0">
                <a:solidFill>
                  <a:srgbClr val="0A46D9"/>
                </a:solidFill>
              </a:rPr>
              <a:t>Nick Thompson</a:t>
            </a:r>
            <a:r>
              <a:rPr lang="en-IN" sz="1400" dirty="0" smtClean="0">
                <a:solidFill>
                  <a:srgbClr val="0A46D9"/>
                </a:solidFill>
              </a:rPr>
              <a:t/>
            </a:r>
            <a:br>
              <a:rPr lang="en-IN" sz="1400" dirty="0" smtClean="0">
                <a:solidFill>
                  <a:srgbClr val="0A46D9"/>
                </a:solidFill>
              </a:rPr>
            </a:br>
            <a:r>
              <a:rPr lang="en-IN" sz="1100" dirty="0" smtClean="0">
                <a:solidFill>
                  <a:srgbClr val="0A46D9"/>
                </a:solidFill>
              </a:rPr>
              <a:t>Louisville Kentucky Chapter 713</a:t>
            </a:r>
            <a:r>
              <a:rPr lang="en-IN" sz="1100" baseline="0" dirty="0" smtClean="0">
                <a:solidFill>
                  <a:srgbClr val="0A46D9"/>
                </a:solidFill>
              </a:rPr>
              <a:t> </a:t>
            </a:r>
            <a:r>
              <a:rPr lang="en-IN" sz="1100" dirty="0" smtClean="0">
                <a:solidFill>
                  <a:srgbClr val="0A46D9"/>
                </a:solidFill>
              </a:rPr>
              <a:t>Bankruptcy</a:t>
            </a:r>
            <a:r>
              <a:rPr lang="en-IN" sz="1100" baseline="0" dirty="0" smtClean="0">
                <a:solidFill>
                  <a:srgbClr val="0A46D9"/>
                </a:solidFill>
              </a:rPr>
              <a:t> </a:t>
            </a:r>
            <a:r>
              <a:rPr lang="en-IN" sz="1100" dirty="0" smtClean="0">
                <a:solidFill>
                  <a:srgbClr val="0A46D9"/>
                </a:solidFill>
              </a:rPr>
              <a:t>and Foreclosure Attorney</a:t>
            </a:r>
            <a:endParaRPr lang="en-IN" sz="1200" dirty="0">
              <a:solidFill>
                <a:srgbClr val="0A46D9"/>
              </a:solidFill>
            </a:endParaRPr>
          </a:p>
        </p:txBody>
      </p:sp>
    </p:spTree>
    <p:extLst>
      <p:ext uri="{BB962C8B-B14F-4D97-AF65-F5344CB8AC3E}">
        <p14:creationId xmlns:p14="http://schemas.microsoft.com/office/powerpoint/2010/main" val="97488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Governmental Statutory Collections </a:t>
            </a:r>
            <a:endParaRPr lang="en-IN" dirty="0" smtClean="0"/>
          </a:p>
        </p:txBody>
      </p:sp>
      <p:sp>
        <p:nvSpPr>
          <p:cNvPr id="14339" name="Content Placeholder 2"/>
          <p:cNvSpPr>
            <a:spLocks noGrp="1"/>
          </p:cNvSpPr>
          <p:nvPr>
            <p:ph idx="1"/>
          </p:nvPr>
        </p:nvSpPr>
        <p:spPr>
          <a:xfrm>
            <a:off x="179512" y="1042729"/>
            <a:ext cx="8712968" cy="3930007"/>
          </a:xfrm>
        </p:spPr>
        <p:txBody>
          <a:bodyPr numCol="1"/>
          <a:lstStyle/>
          <a:p>
            <a:r>
              <a:rPr lang="en-US" sz="2000" dirty="0" smtClean="0"/>
              <a:t>The Government only has to send a 30 day letter which you may or may not receive in the mail to:</a:t>
            </a:r>
          </a:p>
          <a:p>
            <a:r>
              <a:rPr lang="en-US" sz="2000" dirty="0" smtClean="0"/>
              <a:t>Garnish Bank Accounts, Federal Benefits and Tax Refunds </a:t>
            </a:r>
          </a:p>
          <a:p>
            <a:r>
              <a:rPr lang="en-US" sz="2000" dirty="0" smtClean="0"/>
              <a:t>Garnish Wages even social security but they can only attach 15% above the first 750 of benefits including SDI but not SSI benefits</a:t>
            </a:r>
          </a:p>
          <a:p>
            <a:pPr marL="0" indent="0">
              <a:buNone/>
            </a:pPr>
            <a:r>
              <a:rPr lang="en-US" sz="2000" dirty="0" smtClean="0"/>
              <a:t>The Government is more likely send the case to DOJ and sue the self employed to attach assets but DOJ will often negotiate agreed orders allowing rehabilitation or other alternatives.  There are very few defenses to Governmental Student Loans and the Statute of Limitations and infancy defenses do not apply.  There are statutory discharges such as closed school and disability that will discharge the loan and make it uncollectible but collectors/servicers do not divulge these choices because servicers can’t make a profit from those solutions.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12</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4096728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Government Student Loan Defenses </a:t>
            </a:r>
            <a:endParaRPr lang="en-IN" dirty="0" smtClean="0"/>
          </a:p>
        </p:txBody>
      </p:sp>
      <p:sp>
        <p:nvSpPr>
          <p:cNvPr id="14339" name="Content Placeholder 2"/>
          <p:cNvSpPr>
            <a:spLocks noGrp="1"/>
          </p:cNvSpPr>
          <p:nvPr>
            <p:ph idx="1"/>
          </p:nvPr>
        </p:nvSpPr>
        <p:spPr>
          <a:xfrm>
            <a:off x="179512" y="908721"/>
            <a:ext cx="8712968" cy="4064016"/>
          </a:xfrm>
        </p:spPr>
        <p:txBody>
          <a:bodyPr numCol="1"/>
          <a:lstStyle/>
          <a:p>
            <a:r>
              <a:rPr lang="en-US" sz="2000" dirty="0" smtClean="0"/>
              <a:t>The Government does have to follow due process guidelines to attach property</a:t>
            </a:r>
          </a:p>
          <a:p>
            <a:r>
              <a:rPr lang="en-US" sz="2000" dirty="0" smtClean="0"/>
              <a:t>Cancellations of Governmental loans through discharges is possible for Disability, Closed closing, and public service or 501 c 3 non profit employment.   Repayment is reinstated if a disabled person returns to employment.</a:t>
            </a:r>
          </a:p>
          <a:p>
            <a:r>
              <a:rPr lang="en-US" sz="2000" dirty="0" smtClean="0"/>
              <a:t>Deferments for school, unemployment, economic hardship or military service and Forbearances are available but should not be used if IBR would allow a zero payment.  </a:t>
            </a:r>
            <a:r>
              <a:rPr lang="en-US" sz="2000" dirty="0" err="1" smtClean="0"/>
              <a:t>Govt</a:t>
            </a:r>
            <a:r>
              <a:rPr lang="en-US" sz="2000" dirty="0" smtClean="0"/>
              <a:t> pays interest while in deferment not while in forbearance.</a:t>
            </a:r>
          </a:p>
          <a:p>
            <a:pPr marL="0" indent="0">
              <a:buNone/>
            </a:pPr>
            <a:r>
              <a:rPr lang="en-US" sz="1800" dirty="0" smtClean="0"/>
              <a:t>The standard government repayment is a 10 year plan.  Graduated, 20 year extended, extended graduated, and Income based repayment plans are also available.  </a:t>
            </a:r>
          </a:p>
          <a:p>
            <a:pPr marL="0" indent="0">
              <a:buNone/>
            </a:pPr>
            <a:r>
              <a:rPr lang="en-US" sz="1800" dirty="0" smtClean="0"/>
              <a:t>Consolidating government loans into IBR can cure default and IBR payments are 13% of any gross income above poverty level for 25 years.  In 2014 IBR becomes 10% for 20 years.  Loans in default may be rehabilitated once by making 9 payments in 10 months.  Collectors push rehab to collect 18.5% fees.  Consolidation cures default more cheaply and quickly.  </a:t>
            </a:r>
            <a:r>
              <a:rPr lang="en-US" sz="2000" dirty="0" smtClean="0"/>
              <a: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13</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1902045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Private Student Loan Collections </a:t>
            </a:r>
            <a:endParaRPr lang="en-IN" dirty="0" smtClean="0"/>
          </a:p>
        </p:txBody>
      </p:sp>
      <p:sp>
        <p:nvSpPr>
          <p:cNvPr id="14339" name="Content Placeholder 2"/>
          <p:cNvSpPr>
            <a:spLocks noGrp="1"/>
          </p:cNvSpPr>
          <p:nvPr>
            <p:ph idx="1"/>
          </p:nvPr>
        </p:nvSpPr>
        <p:spPr>
          <a:xfrm>
            <a:off x="179512" y="908721"/>
            <a:ext cx="8712968" cy="4064016"/>
          </a:xfrm>
        </p:spPr>
        <p:txBody>
          <a:bodyPr numCol="1"/>
          <a:lstStyle/>
          <a:p>
            <a:pPr marL="0" indent="0">
              <a:buNone/>
            </a:pPr>
            <a:r>
              <a:rPr lang="en-US" sz="2400" dirty="0" smtClean="0"/>
              <a:t>The statute of limitations in Kentucky is 15 years. Just prior to this a private student loan will sue or offer to refinance the debt to prevent the statute of limitations running on the loan. If a creditor can obtain a judgment a judgment is collectible for 20 more years and can be renewed.  Private student loans must sue and obtain judgments to garnish wages or seize bank accounts just like a credit card creditor and the same defenses apply.  Private student loan lenders can be sued back, especially the collectors that violate the FDCPA or truth in lending and they have the same problems as credit cards in collecting.  Private loans are securitized, insured and resold just like predatory mortgages and many of the same defenses apply.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14</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593513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Private Student Loan Collections </a:t>
            </a:r>
            <a:endParaRPr lang="en-IN" dirty="0" smtClean="0"/>
          </a:p>
        </p:txBody>
      </p:sp>
      <p:sp>
        <p:nvSpPr>
          <p:cNvPr id="14339" name="Content Placeholder 2"/>
          <p:cNvSpPr>
            <a:spLocks noGrp="1"/>
          </p:cNvSpPr>
          <p:nvPr>
            <p:ph idx="1"/>
          </p:nvPr>
        </p:nvSpPr>
        <p:spPr>
          <a:xfrm>
            <a:off x="179512" y="908721"/>
            <a:ext cx="8712968" cy="4064016"/>
          </a:xfrm>
        </p:spPr>
        <p:txBody>
          <a:bodyPr numCol="1"/>
          <a:lstStyle/>
          <a:p>
            <a:pPr marL="0" indent="0">
              <a:buNone/>
            </a:pPr>
            <a:r>
              <a:rPr lang="en-US" sz="2400" dirty="0" smtClean="0"/>
              <a:t>Often the borrower only needs to age the account so it becomes old enough to be uncollectible under the statute or limitations.  Filing a Chapter 13 will often do this if the Chapter 13 is filed before the lender gets a judgment.  Otherwise the loan becomes collectible for another 20 years.  Private student loans have no statutory discharges like a disability or closed school discharge.  They cannot be consolidated into affordable loan programs like federal loans.   The weakness private student loans have is that they can be sued back under the FDCPA and other statutes, delayed until they become uncollectible and have weaker abilities to collect than federal loans.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15</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2215504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0" y="-243408"/>
            <a:ext cx="9144000" cy="6858000"/>
          </a:xfrm>
          <a:prstGeom prst="rect">
            <a:avLst/>
          </a:prstGeom>
        </p:spPr>
      </p:pic>
      <p:pic>
        <p:nvPicPr>
          <p:cNvPr id="1026" name="Picture 2" descr="C:\Users\Elliyas\Desktop\daily_mails\NICK\ppt presentation\imports\thumb_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7632" y="1700808"/>
            <a:ext cx="8886368" cy="3096344"/>
          </a:xfrm>
          <a:prstGeom prst="rect">
            <a:avLst/>
          </a:prstGeom>
          <a:noFill/>
          <a:extLst>
            <a:ext uri="{909E8E84-426E-40DD-AFC4-6F175D3DCCD1}">
              <a14:hiddenFill xmlns:a14="http://schemas.microsoft.com/office/drawing/2010/main">
                <a:solidFill>
                  <a:srgbClr val="FFFFFF"/>
                </a:solidFill>
              </a14:hiddenFill>
            </a:ext>
          </a:extLst>
        </p:spPr>
      </p:pic>
      <p:sp>
        <p:nvSpPr>
          <p:cNvPr id="15" name="Round Diagonal Corner Rectangle 14"/>
          <p:cNvSpPr/>
          <p:nvPr/>
        </p:nvSpPr>
        <p:spPr>
          <a:xfrm>
            <a:off x="2846670" y="2530243"/>
            <a:ext cx="6297330" cy="2266909"/>
          </a:xfrm>
          <a:prstGeom prst="round2DiagRect">
            <a:avLst>
              <a:gd name="adj1" fmla="val 0"/>
              <a:gd name="adj2" fmla="val 0"/>
            </a:avLst>
          </a:prstGeom>
          <a:gradFill flip="none" rotWithShape="1">
            <a:gsLst>
              <a:gs pos="17000">
                <a:schemeClr val="bg1">
                  <a:alpha val="88000"/>
                </a:schemeClr>
              </a:gs>
              <a:gs pos="6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itle 5"/>
          <p:cNvSpPr txBox="1">
            <a:spLocks/>
          </p:cNvSpPr>
          <p:nvPr/>
        </p:nvSpPr>
        <p:spPr bwMode="auto">
          <a:xfrm>
            <a:off x="2987824" y="2708920"/>
            <a:ext cx="6048672" cy="64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US" sz="2800" b="1" dirty="0" smtClean="0">
                <a:solidFill>
                  <a:srgbClr val="006117"/>
                </a:solidFill>
              </a:rPr>
              <a:t>The Chapter 13/20  Path to Discharge</a:t>
            </a:r>
            <a:endParaRPr lang="en-IN" sz="2800" b="1" dirty="0" smtClean="0">
              <a:solidFill>
                <a:srgbClr val="006117"/>
              </a:solidFill>
            </a:endParaRPr>
          </a:p>
        </p:txBody>
      </p:sp>
      <p:sp>
        <p:nvSpPr>
          <p:cNvPr id="17" name="Title 5"/>
          <p:cNvSpPr txBox="1">
            <a:spLocks/>
          </p:cNvSpPr>
          <p:nvPr/>
        </p:nvSpPr>
        <p:spPr bwMode="auto">
          <a:xfrm>
            <a:off x="2987824" y="3068960"/>
            <a:ext cx="576064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600" i="1" dirty="0" smtClean="0"/>
              <a:t>Bankruptcy can effectively manage student loan debt and in rare cases actually discharge the debt.  </a:t>
            </a:r>
            <a:endParaRPr lang="en-IN" sz="1600" i="1" dirty="0"/>
          </a:p>
        </p:txBody>
      </p:sp>
      <p:sp>
        <p:nvSpPr>
          <p:cNvPr id="13" name="Title 5"/>
          <p:cNvSpPr txBox="1">
            <a:spLocks/>
          </p:cNvSpPr>
          <p:nvPr/>
        </p:nvSpPr>
        <p:spPr>
          <a:xfrm>
            <a:off x="4716016" y="6237312"/>
            <a:ext cx="4176464" cy="504056"/>
          </a:xfrm>
          <a:prstGeom prst="rect">
            <a:avLst/>
          </a:prstGeom>
        </p:spPr>
        <p:txBody>
          <a:bodyPr anchor="t"/>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pPr algn="r"/>
            <a:r>
              <a:rPr lang="en-IN" sz="1400" b="1" dirty="0" smtClean="0">
                <a:solidFill>
                  <a:srgbClr val="0A46D9"/>
                </a:solidFill>
              </a:rPr>
              <a:t>Nick Thompson</a:t>
            </a:r>
            <a:r>
              <a:rPr lang="en-IN" sz="1400" dirty="0" smtClean="0">
                <a:solidFill>
                  <a:srgbClr val="0A46D9"/>
                </a:solidFill>
              </a:rPr>
              <a:t/>
            </a:r>
            <a:br>
              <a:rPr lang="en-IN" sz="1400" dirty="0" smtClean="0">
                <a:solidFill>
                  <a:srgbClr val="0A46D9"/>
                </a:solidFill>
              </a:rPr>
            </a:br>
            <a:r>
              <a:rPr lang="en-IN" sz="1100" dirty="0" smtClean="0">
                <a:solidFill>
                  <a:srgbClr val="0A46D9"/>
                </a:solidFill>
              </a:rPr>
              <a:t>Louisville Kentucky Chapter 713</a:t>
            </a:r>
            <a:r>
              <a:rPr lang="en-IN" sz="1100" baseline="0" dirty="0" smtClean="0">
                <a:solidFill>
                  <a:srgbClr val="0A46D9"/>
                </a:solidFill>
              </a:rPr>
              <a:t> </a:t>
            </a:r>
            <a:r>
              <a:rPr lang="en-IN" sz="1100" dirty="0" smtClean="0">
                <a:solidFill>
                  <a:srgbClr val="0A46D9"/>
                </a:solidFill>
              </a:rPr>
              <a:t>Bankruptcy</a:t>
            </a:r>
            <a:r>
              <a:rPr lang="en-IN" sz="1100" baseline="0" dirty="0" smtClean="0">
                <a:solidFill>
                  <a:srgbClr val="0A46D9"/>
                </a:solidFill>
              </a:rPr>
              <a:t> </a:t>
            </a:r>
            <a:r>
              <a:rPr lang="en-IN" sz="1100" dirty="0" smtClean="0">
                <a:solidFill>
                  <a:srgbClr val="0A46D9"/>
                </a:solidFill>
              </a:rPr>
              <a:t>and Foreclosure Attorney</a:t>
            </a:r>
            <a:endParaRPr lang="en-IN" sz="1200" dirty="0">
              <a:solidFill>
                <a:srgbClr val="0A46D9"/>
              </a:solidFill>
            </a:endParaRPr>
          </a:p>
        </p:txBody>
      </p:sp>
    </p:spTree>
    <p:extLst>
      <p:ext uri="{BB962C8B-B14F-4D97-AF65-F5344CB8AC3E}">
        <p14:creationId xmlns:p14="http://schemas.microsoft.com/office/powerpoint/2010/main" val="1158996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Chapter 7 </a:t>
            </a:r>
            <a:endParaRPr lang="en-IN" dirty="0" smtClean="0"/>
          </a:p>
        </p:txBody>
      </p:sp>
      <p:sp>
        <p:nvSpPr>
          <p:cNvPr id="14339" name="Content Placeholder 2"/>
          <p:cNvSpPr>
            <a:spLocks noGrp="1"/>
          </p:cNvSpPr>
          <p:nvPr>
            <p:ph idx="1"/>
          </p:nvPr>
        </p:nvSpPr>
        <p:spPr>
          <a:xfrm>
            <a:off x="179512" y="836713"/>
            <a:ext cx="8712968" cy="4136024"/>
          </a:xfrm>
        </p:spPr>
        <p:txBody>
          <a:bodyPr numCol="1"/>
          <a:lstStyle/>
          <a:p>
            <a:pPr marL="0" indent="0">
              <a:buNone/>
            </a:pPr>
            <a:r>
              <a:rPr lang="en-US" sz="2000" dirty="0" smtClean="0"/>
              <a:t>Chapter 7 will not normally discharge student loans but a Chapter 7 will discharge other unsecured debts often helps to make a student loan more affordable.  A Chapter 13 can be filed the day after a Chapter 7 discharges so that a debtor may then make a minor payment through a Chapter 13 until </a:t>
            </a:r>
          </a:p>
          <a:p>
            <a:pPr marL="0" indent="0">
              <a:buNone/>
            </a:pPr>
            <a:endParaRPr lang="en-US" sz="2000" dirty="0" smtClean="0"/>
          </a:p>
          <a:p>
            <a:pPr lvl="1">
              <a:buFont typeface="Arial" pitchFamily="34" charset="0"/>
              <a:buChar char="•"/>
            </a:pPr>
            <a:r>
              <a:rPr lang="en-US" sz="1800" dirty="0" smtClean="0"/>
              <a:t>the Statute of Limitations has run on Private Loans,  </a:t>
            </a:r>
          </a:p>
          <a:p>
            <a:pPr lvl="1">
              <a:buFont typeface="Arial" pitchFamily="34" charset="0"/>
              <a:buChar char="•"/>
            </a:pPr>
            <a:r>
              <a:rPr lang="en-US" sz="1800" dirty="0" smtClean="0"/>
              <a:t>The Debtor increases income and can afford repayment </a:t>
            </a:r>
          </a:p>
          <a:p>
            <a:pPr lvl="1">
              <a:buFont typeface="Arial" pitchFamily="34" charset="0"/>
              <a:buChar char="•"/>
            </a:pPr>
            <a:r>
              <a:rPr lang="en-US" sz="1800" dirty="0" smtClean="0"/>
              <a:t>The Debtor can make the loans affordable through IBR, often the filing of a bankruptcy or undue hardship adversary will force DOE to process an IBR application  </a:t>
            </a:r>
          </a:p>
          <a:p>
            <a:pPr lvl="1">
              <a:buFont typeface="Arial" pitchFamily="34" charset="0"/>
              <a:buChar char="•"/>
            </a:pPr>
            <a:r>
              <a:rPr lang="en-US" sz="1800" dirty="0" smtClean="0"/>
              <a:t>The Debtor becomes disabled and can obtain a Disability or other statutory discharge of the Student Loans or find another method to make the loans affordable.   </a:t>
            </a:r>
          </a:p>
          <a:p>
            <a:pPr marL="685800" lvl="1">
              <a:buFont typeface="Arial" pitchFamily="34" charset="0"/>
              <a:buChar char="•"/>
            </a:pPr>
            <a:endParaRPr lang="en-US" sz="18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17</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3028603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Chapter 7 </a:t>
            </a:r>
            <a:endParaRPr lang="en-IN" dirty="0" smtClean="0"/>
          </a:p>
        </p:txBody>
      </p:sp>
      <p:sp>
        <p:nvSpPr>
          <p:cNvPr id="14339" name="Content Placeholder 2"/>
          <p:cNvSpPr>
            <a:spLocks noGrp="1"/>
          </p:cNvSpPr>
          <p:nvPr>
            <p:ph idx="1"/>
          </p:nvPr>
        </p:nvSpPr>
        <p:spPr>
          <a:xfrm>
            <a:off x="179512" y="836713"/>
            <a:ext cx="8712968" cy="4136024"/>
          </a:xfrm>
        </p:spPr>
        <p:txBody>
          <a:bodyPr numCol="1"/>
          <a:lstStyle/>
          <a:p>
            <a:r>
              <a:rPr lang="en-US" sz="2000" dirty="0" smtClean="0"/>
              <a:t>Filing a Chapter 7 may be necessary to make a Chapter 13 feasible.  </a:t>
            </a:r>
          </a:p>
          <a:p>
            <a:r>
              <a:rPr lang="en-US" sz="2000" dirty="0" smtClean="0"/>
              <a:t>Chapter 13 has debt limits </a:t>
            </a:r>
            <a:r>
              <a:rPr lang="en-US" sz="2000" dirty="0"/>
              <a:t> 336,900 </a:t>
            </a:r>
            <a:r>
              <a:rPr lang="en-US" sz="2000" dirty="0" smtClean="0"/>
              <a:t>for unsecured debt </a:t>
            </a:r>
            <a:r>
              <a:rPr lang="en-US" sz="2000" dirty="0"/>
              <a:t>and </a:t>
            </a:r>
            <a:r>
              <a:rPr lang="en-US" sz="2000" dirty="0" smtClean="0"/>
              <a:t>1,010,650.00 for secured in 2012.  If the Debtor has 200,000 in medical debt and 200,000 in student loans filing the Chapter 7 first and discharging the 200,000 in medical debt will lower the amount of unsecured debt so that a Chapter 13 can be filed.  Otherwise the Chapter 13 would not be possible.  </a:t>
            </a:r>
          </a:p>
          <a:p>
            <a:r>
              <a:rPr lang="en-US" sz="2000" dirty="0" smtClean="0"/>
              <a:t>Filing a Chapter 7 first will also increase the amount paid to the unsecured student loan debts so that they may be more fully repaid and don’t have to share with the credit card and medical debt from the Debtors income for a 3-5 year plan.   This can lower the Chapter 13 payment or at least increase the amount paid to the student loans. </a:t>
            </a:r>
          </a:p>
          <a:p>
            <a:r>
              <a:rPr lang="en-US" sz="2000" dirty="0" smtClean="0"/>
              <a:t>A Chapter 7 however will not protect a cosigner from collection like a Chapter 13 will under 1322 (b) 1.     </a:t>
            </a:r>
          </a:p>
          <a:p>
            <a:pPr marL="0" indent="0">
              <a:buNone/>
            </a:pPr>
            <a:endParaRPr lang="en-US" sz="24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18</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2003807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Making a Chapter 13 feasible and affordable</a:t>
            </a:r>
            <a:endParaRPr lang="en-IN" dirty="0" smtClean="0"/>
          </a:p>
        </p:txBody>
      </p:sp>
      <p:sp>
        <p:nvSpPr>
          <p:cNvPr id="14339" name="Content Placeholder 2"/>
          <p:cNvSpPr>
            <a:spLocks noGrp="1"/>
          </p:cNvSpPr>
          <p:nvPr>
            <p:ph idx="1"/>
          </p:nvPr>
        </p:nvSpPr>
        <p:spPr>
          <a:xfrm>
            <a:off x="179512" y="1042729"/>
            <a:ext cx="8712968" cy="3930007"/>
          </a:xfrm>
        </p:spPr>
        <p:txBody>
          <a:bodyPr numCol="1"/>
          <a:lstStyle/>
          <a:p>
            <a:r>
              <a:rPr lang="en-US" sz="2000" dirty="0" smtClean="0"/>
              <a:t>Chapter 13 can allow a Debtor to pay long term governmental student loans directly with full regular payment as long as the student loan is over 60 months under 1322 (b) 5.  </a:t>
            </a:r>
          </a:p>
          <a:p>
            <a:r>
              <a:rPr lang="en-US" sz="2000" dirty="0" smtClean="0"/>
              <a:t>The other unsecured debts such as credit cards and medical debts may be paid back at 10% or less after these deductions.  This allows the debtor to pay the long term student loan debts in full at the expense of the short term credit card, medical and other unsecured debt.</a:t>
            </a:r>
          </a:p>
          <a:p>
            <a:r>
              <a:rPr lang="en-US" sz="2000" dirty="0" smtClean="0"/>
              <a:t>Section 1322 (b) 1 says that all non priority unsecured debt must normally be treated equally but an experienced bankruptcy lawyer will look for expense deductions so that a Chapter 13 can answer your student loan needs and give you a path to your fresh start.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19</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866618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Government vs. Private Student Loans</a:t>
            </a:r>
            <a:endParaRPr lang="en-IN" dirty="0" smtClean="0"/>
          </a:p>
        </p:txBody>
      </p:sp>
      <p:sp>
        <p:nvSpPr>
          <p:cNvPr id="14339" name="Content Placeholder 2"/>
          <p:cNvSpPr>
            <a:spLocks noGrp="1"/>
          </p:cNvSpPr>
          <p:nvPr>
            <p:ph idx="1"/>
          </p:nvPr>
        </p:nvSpPr>
        <p:spPr>
          <a:xfrm>
            <a:off x="179512" y="1042729"/>
            <a:ext cx="6336704" cy="5338599"/>
          </a:xfrm>
        </p:spPr>
        <p:txBody>
          <a:bodyPr numCol="1"/>
          <a:lstStyle/>
          <a:p>
            <a:pPr marL="0" indent="0" algn="just">
              <a:buNone/>
            </a:pPr>
            <a:r>
              <a:rPr lang="en-IN" sz="1600" dirty="0" smtClean="0"/>
              <a:t>	</a:t>
            </a:r>
            <a:r>
              <a:rPr lang="en-IN" sz="1700" dirty="0" smtClean="0"/>
              <a:t>We are a small law office in Louisville but we file bankruptcy cases in both the Eastern and Western Districts of Kentucky and Southern Indiana.  </a:t>
            </a:r>
          </a:p>
          <a:p>
            <a:pPr marL="0" indent="0" algn="just">
              <a:buNone/>
            </a:pPr>
            <a:r>
              <a:rPr lang="en-IN" sz="1700" dirty="0" smtClean="0"/>
              <a:t>	Bankrupting student loans is hard not impossible.  </a:t>
            </a:r>
            <a:r>
              <a:rPr lang="en-US" sz="1700" dirty="0" err="1" smtClean="0"/>
              <a:t>Pardo</a:t>
            </a:r>
            <a:r>
              <a:rPr lang="en-US" sz="1700" dirty="0"/>
              <a:t>, </a:t>
            </a:r>
            <a:r>
              <a:rPr lang="en-US" sz="1700" dirty="0" smtClean="0"/>
              <a:t>and Lacey</a:t>
            </a:r>
            <a:r>
              <a:rPr lang="en-US" sz="1700" dirty="0"/>
              <a:t>, </a:t>
            </a:r>
            <a:r>
              <a:rPr lang="en-US" sz="1700" dirty="0" smtClean="0">
                <a:hlinkClick r:id="rId2" tooltip="Abstract of Pardo and Lacey study."/>
              </a:rPr>
              <a:t>examined </a:t>
            </a:r>
            <a:r>
              <a:rPr lang="en-US" sz="1700" dirty="0">
                <a:hlinkClick r:id="rId2" tooltip="Abstract of Pardo and Lacey study."/>
              </a:rPr>
              <a:t>115 </a:t>
            </a:r>
            <a:r>
              <a:rPr lang="en-US" sz="1700" dirty="0" smtClean="0">
                <a:hlinkClick r:id="rId2" tooltip="Abstract of Pardo and Lacey study."/>
              </a:rPr>
              <a:t>cases</a:t>
            </a:r>
            <a:r>
              <a:rPr lang="en-US" sz="1700" dirty="0" smtClean="0"/>
              <a:t> and found 57 </a:t>
            </a:r>
            <a:r>
              <a:rPr lang="en-US" sz="1700" dirty="0"/>
              <a:t>percent of bankrupt debtors </a:t>
            </a:r>
            <a:r>
              <a:rPr lang="en-US" sz="1700" dirty="0" smtClean="0"/>
              <a:t>were </a:t>
            </a:r>
            <a:r>
              <a:rPr lang="en-US" sz="1700" dirty="0"/>
              <a:t>able to get some </a:t>
            </a:r>
            <a:r>
              <a:rPr lang="en-US" sz="1700" dirty="0" smtClean="0"/>
              <a:t>or </a:t>
            </a:r>
            <a:r>
              <a:rPr lang="en-US" sz="1700" dirty="0"/>
              <a:t>all of their loans </a:t>
            </a:r>
            <a:r>
              <a:rPr lang="en-US" sz="1700" dirty="0" smtClean="0"/>
              <a:t>discharged. </a:t>
            </a:r>
            <a:r>
              <a:rPr lang="en-US" sz="1700" dirty="0"/>
              <a:t>Jason </a:t>
            </a:r>
            <a:r>
              <a:rPr lang="en-US" sz="1700" dirty="0" err="1" smtClean="0"/>
              <a:t>Iuliano</a:t>
            </a:r>
            <a:r>
              <a:rPr lang="en-US" sz="1700" dirty="0" smtClean="0"/>
              <a:t> </a:t>
            </a:r>
            <a:r>
              <a:rPr lang="en-US" sz="1700" dirty="0" smtClean="0">
                <a:hlinkClick r:id="rId3" tooltip="Abstract of Iuliano study."/>
              </a:rPr>
              <a:t>examined </a:t>
            </a:r>
            <a:r>
              <a:rPr lang="en-US" sz="1700" dirty="0">
                <a:hlinkClick r:id="rId3" tooltip="Abstract of Iuliano study."/>
              </a:rPr>
              <a:t>207 </a:t>
            </a:r>
            <a:r>
              <a:rPr lang="en-US" sz="1700" dirty="0" smtClean="0">
                <a:hlinkClick r:id="rId3" tooltip="Abstract of Iuliano study."/>
              </a:rPr>
              <a:t>proceedings</a:t>
            </a:r>
            <a:r>
              <a:rPr lang="en-US" sz="1700" dirty="0" smtClean="0"/>
              <a:t>, 39 </a:t>
            </a:r>
            <a:r>
              <a:rPr lang="en-US" sz="1700" dirty="0"/>
              <a:t>percent received full or partial discharges</a:t>
            </a:r>
            <a:r>
              <a:rPr lang="en-US" sz="1700" dirty="0" smtClean="0"/>
              <a:t>.  If you average the results studies it was found that about 48% of the time people filed bankruptcy and attempted to discharge their student loans they discharged the student loans in all or in part.  Most people get some relief from their student loans when they combine filing a bankruptcy, and an IBR loan.  However if you don’t understand how it is done you may not get the relief you need.  This PowerPoint was designed to help.  </a:t>
            </a:r>
          </a:p>
          <a:p>
            <a:pPr marL="0" indent="0" algn="just">
              <a:buNone/>
            </a:pPr>
            <a:r>
              <a:rPr lang="en-US" sz="1700" dirty="0" smtClean="0"/>
              <a:t>	T</a:t>
            </a:r>
            <a:r>
              <a:rPr lang="en-IN" sz="1700" dirty="0" smtClean="0"/>
              <a:t>he first step in solving your Student Loan debt problem is in finding out which loans are private loans and which loans are Governmental Student Loans.  If you don’t know then check with the </a:t>
            </a:r>
            <a:r>
              <a:rPr lang="en-IN" sz="1700" dirty="0" smtClean="0">
                <a:hlinkClick r:id="rId4"/>
              </a:rPr>
              <a:t>National Student Loan Data System</a:t>
            </a:r>
            <a:r>
              <a:rPr lang="en-IN" sz="1700" dirty="0" smtClean="0"/>
              <a:t>.  Private student loans are much easier to defend and discharge than the Federal Student loans.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a:t>
            </a:fld>
            <a:endParaRPr lang="en-IN" dirty="0">
              <a:solidFill>
                <a:srgbClr val="BE1E2D"/>
              </a:solidFill>
            </a:endParaRPr>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2001509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Repaying only important debts in Chapter 13 </a:t>
            </a:r>
            <a:endParaRPr lang="en-IN" dirty="0" smtClean="0"/>
          </a:p>
        </p:txBody>
      </p:sp>
      <p:sp>
        <p:nvSpPr>
          <p:cNvPr id="14339" name="Content Placeholder 2"/>
          <p:cNvSpPr>
            <a:spLocks noGrp="1"/>
          </p:cNvSpPr>
          <p:nvPr>
            <p:ph idx="1"/>
          </p:nvPr>
        </p:nvSpPr>
        <p:spPr>
          <a:xfrm>
            <a:off x="179512" y="1042729"/>
            <a:ext cx="8712968" cy="3930007"/>
          </a:xfrm>
        </p:spPr>
        <p:txBody>
          <a:bodyPr numCol="1"/>
          <a:lstStyle/>
          <a:p>
            <a:r>
              <a:rPr lang="en-US" sz="2000" dirty="0" smtClean="0"/>
              <a:t>Section 1322 (b) 1 normally requires the Debtor to treat all unsecured debt equally.  But not all unsecured debt is repaid equally.  Child Support, and  Income Taxes less than 3 years old are often unsecured but the code requires  priority debts to be paid in full, </a:t>
            </a:r>
            <a:r>
              <a:rPr lang="en-US" sz="2000" dirty="0"/>
              <a:t>a</a:t>
            </a:r>
            <a:r>
              <a:rPr lang="en-US" sz="2000" dirty="0" smtClean="0"/>
              <a:t>t the expense of general unsecured debts.     </a:t>
            </a:r>
          </a:p>
          <a:p>
            <a:r>
              <a:rPr lang="en-US" sz="2000" dirty="0" smtClean="0"/>
              <a:t>The Debtor may have a simple 100 per month plan and still avoid collections by filing a Chapter 13.  Although there is an IBR program, bankruptcy will avoid garnishments and may take far less than 15-25% of the debtors income as a garnishment will.  Each creditor may take 15-25% so if the debtor owes Federal loans such as DOE, state agency loans such as Kentucky Higher Education and private student loans such as ECMC and all 3 are issuing garnishments bankruptcy may be a necessary tool.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20</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4028602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Chapter 13 </a:t>
            </a:r>
            <a:endParaRPr lang="en-IN" dirty="0" smtClean="0"/>
          </a:p>
        </p:txBody>
      </p:sp>
      <p:sp>
        <p:nvSpPr>
          <p:cNvPr id="14339" name="Content Placeholder 2"/>
          <p:cNvSpPr>
            <a:spLocks noGrp="1"/>
          </p:cNvSpPr>
          <p:nvPr>
            <p:ph idx="1"/>
          </p:nvPr>
        </p:nvSpPr>
        <p:spPr>
          <a:xfrm>
            <a:off x="179512" y="1042729"/>
            <a:ext cx="8712968" cy="3930007"/>
          </a:xfrm>
        </p:spPr>
        <p:txBody>
          <a:bodyPr numCol="1"/>
          <a:lstStyle/>
          <a:p>
            <a:pPr marL="0" indent="0">
              <a:buNone/>
            </a:pPr>
            <a:r>
              <a:rPr lang="en-US" sz="2400" dirty="0" smtClean="0"/>
              <a:t>While the Chapter 13 is in effect, the interest and fees on a student loan continues to inflate the balance of the account.  However the Debtor is often merely waiting until they can obtain a discharge under a different program such as one of the statutory discharges.  These include a statutory discharge for a school that closed within 120 days of the student quitting the school or the disability discharge.  Although a Debtor may qualify and want to end the Chapter 13 in 36 months they may be better off delaying it for the full 5 years.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21</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972736"/>
            <a:ext cx="2819400" cy="116993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515" y="4972736"/>
            <a:ext cx="3357669" cy="116993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00190" y="4972736"/>
            <a:ext cx="2843809" cy="1169938"/>
          </a:xfrm>
          <a:prstGeom prst="rect">
            <a:avLst/>
          </a:prstGeom>
        </p:spPr>
      </p:pic>
    </p:spTree>
    <p:extLst>
      <p:ext uri="{BB962C8B-B14F-4D97-AF65-F5344CB8AC3E}">
        <p14:creationId xmlns:p14="http://schemas.microsoft.com/office/powerpoint/2010/main" val="675022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65200"/>
            <a:ext cx="9144000" cy="2391792"/>
          </a:xfrm>
          <a:prstGeom prst="rect">
            <a:avLst/>
          </a:prstGeom>
        </p:spPr>
      </p:pic>
      <p:sp>
        <p:nvSpPr>
          <p:cNvPr id="14338" name="Title 1"/>
          <p:cNvSpPr>
            <a:spLocks noGrp="1"/>
          </p:cNvSpPr>
          <p:nvPr>
            <p:ph type="title"/>
          </p:nvPr>
        </p:nvSpPr>
        <p:spPr>
          <a:xfrm>
            <a:off x="179512" y="1382564"/>
            <a:ext cx="8496944" cy="1686396"/>
          </a:xfrm>
        </p:spPr>
        <p:txBody>
          <a:bodyPr/>
          <a:lstStyle/>
          <a:p>
            <a:r>
              <a:rPr lang="en-US" sz="3600" b="0" cap="none" dirty="0" smtClean="0">
                <a:solidFill>
                  <a:schemeClr val="bg1"/>
                </a:solidFill>
              </a:rPr>
              <a:t>Income Based Repayment </a:t>
            </a:r>
            <a:br>
              <a:rPr lang="en-US" sz="3600" b="0" cap="none" dirty="0" smtClean="0">
                <a:solidFill>
                  <a:schemeClr val="bg1"/>
                </a:solidFill>
              </a:rPr>
            </a:br>
            <a:r>
              <a:rPr lang="en-US" sz="3600" b="0" cap="none" dirty="0" smtClean="0">
                <a:solidFill>
                  <a:schemeClr val="bg1"/>
                </a:solidFill>
              </a:rPr>
              <a:t>Consolidation and Rehabilitation Options</a:t>
            </a:r>
            <a:br>
              <a:rPr lang="en-US" sz="3600" b="0" cap="none" dirty="0" smtClean="0">
                <a:solidFill>
                  <a:schemeClr val="bg1"/>
                </a:solidFill>
              </a:rPr>
            </a:br>
            <a:r>
              <a:rPr lang="en-US" sz="3600" b="0" cap="none" dirty="0" smtClean="0">
                <a:solidFill>
                  <a:schemeClr val="bg1"/>
                </a:solidFill>
              </a:rPr>
              <a:t>for that Fresh Start</a:t>
            </a:r>
            <a:endParaRPr lang="en-IN" sz="3600" b="0" cap="none" dirty="0">
              <a:solidFill>
                <a:schemeClr val="bg1"/>
              </a:solidFill>
            </a:endParaRPr>
          </a:p>
        </p:txBody>
      </p:sp>
      <p:sp>
        <p:nvSpPr>
          <p:cNvPr id="14339" name="Content Placeholder 2"/>
          <p:cNvSpPr>
            <a:spLocks noGrp="1"/>
          </p:cNvSpPr>
          <p:nvPr>
            <p:ph type="body" idx="1"/>
          </p:nvPr>
        </p:nvSpPr>
        <p:spPr>
          <a:xfrm>
            <a:off x="179512" y="1124744"/>
            <a:ext cx="3633663" cy="401836"/>
          </a:xfrm>
        </p:spPr>
        <p:txBody>
          <a:bodyPr/>
          <a:lstStyle/>
          <a:p>
            <a:r>
              <a:rPr lang="en-US" sz="1800" dirty="0" smtClean="0">
                <a:solidFill>
                  <a:schemeClr val="bg1"/>
                </a:solidFill>
              </a:rPr>
              <a:t>Loan Consolidation Options</a:t>
            </a:r>
            <a:endParaRPr lang="en-IN" sz="1800" dirty="0">
              <a:solidFill>
                <a:schemeClr val="bg1"/>
              </a:solidFill>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22</a:t>
            </a:fld>
            <a:endParaRPr lang="en-IN" dirty="0">
              <a:solidFill>
                <a:srgbClr val="BE1E2D"/>
              </a:solidFill>
            </a:endParaRPr>
          </a:p>
        </p:txBody>
      </p:sp>
    </p:spTree>
    <p:extLst>
      <p:ext uri="{BB962C8B-B14F-4D97-AF65-F5344CB8AC3E}">
        <p14:creationId xmlns:p14="http://schemas.microsoft.com/office/powerpoint/2010/main" val="2210836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Elliyas\Desktop\daily_mails\NICK\ppt presentation\downloaded photos\Cropped photos\Cropped\Green Leaves Sprouts\Kentucky Attorne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618571"/>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26132"/>
            <a:ext cx="8712968" cy="1430660"/>
          </a:xfrm>
        </p:spPr>
        <p:txBody>
          <a:bodyPr/>
          <a:lstStyle/>
          <a:p>
            <a:r>
              <a:rPr lang="en-US" dirty="0">
                <a:solidFill>
                  <a:schemeClr val="bg1"/>
                </a:solidFill>
              </a:rPr>
              <a:t>The </a:t>
            </a:r>
            <a:r>
              <a:rPr lang="en-US" dirty="0" smtClean="0">
                <a:solidFill>
                  <a:schemeClr val="bg1"/>
                </a:solidFill>
              </a:rPr>
              <a:t>repayment options</a:t>
            </a:r>
            <a:endParaRPr lang="en-IN" dirty="0" smtClean="0">
              <a:solidFill>
                <a:schemeClr val="bg1"/>
              </a:solidFill>
            </a:endParaRPr>
          </a:p>
        </p:txBody>
      </p:sp>
      <p:sp>
        <p:nvSpPr>
          <p:cNvPr id="14339" name="Content Placeholder 2"/>
          <p:cNvSpPr>
            <a:spLocks noGrp="1"/>
          </p:cNvSpPr>
          <p:nvPr>
            <p:ph idx="1"/>
          </p:nvPr>
        </p:nvSpPr>
        <p:spPr>
          <a:xfrm>
            <a:off x="179512" y="1916832"/>
            <a:ext cx="8640960" cy="4392488"/>
          </a:xfrm>
        </p:spPr>
        <p:txBody>
          <a:bodyPr numCol="1"/>
          <a:lstStyle/>
          <a:p>
            <a:pPr marL="0" indent="0">
              <a:lnSpc>
                <a:spcPts val="2400"/>
              </a:lnSpc>
              <a:buNone/>
            </a:pPr>
            <a:r>
              <a:rPr lang="en-IN" sz="2400" dirty="0" smtClean="0">
                <a:solidFill>
                  <a:srgbClr val="0A46D9"/>
                </a:solidFill>
              </a:rPr>
              <a:t>Repayment Options</a:t>
            </a:r>
            <a:endParaRPr lang="en-IN" sz="2400" dirty="0">
              <a:solidFill>
                <a:srgbClr val="0A46D9"/>
              </a:solidFill>
            </a:endParaRPr>
          </a:p>
          <a:p>
            <a:pPr marL="0" indent="0" algn="just">
              <a:buNone/>
            </a:pPr>
            <a:endParaRPr lang="en-IN" sz="700" dirty="0"/>
          </a:p>
          <a:p>
            <a:pPr marL="0" indent="0" algn="just">
              <a:buNone/>
            </a:pPr>
            <a:r>
              <a:rPr lang="en-IN" sz="2000" dirty="0" smtClean="0"/>
              <a:t>A student may choose to have their federal loans consolidated and may choose from four payment options</a:t>
            </a:r>
          </a:p>
          <a:p>
            <a:pPr lvl="1" algn="just"/>
            <a:r>
              <a:rPr lang="en-IN" sz="2000" dirty="0" smtClean="0"/>
              <a:t>Standard 10 year repayment</a:t>
            </a:r>
          </a:p>
          <a:p>
            <a:pPr lvl="1" algn="just"/>
            <a:r>
              <a:rPr lang="en-IN" sz="2000" dirty="0" smtClean="0"/>
              <a:t>Extended 20 year repayment</a:t>
            </a:r>
          </a:p>
          <a:p>
            <a:pPr lvl="1" algn="just"/>
            <a:r>
              <a:rPr lang="en-IN" sz="2000" dirty="0" smtClean="0"/>
              <a:t>Graduated Increasing payments over time </a:t>
            </a:r>
          </a:p>
          <a:p>
            <a:pPr lvl="1" algn="just"/>
            <a:r>
              <a:rPr lang="en-IN" sz="2000" dirty="0"/>
              <a:t>E</a:t>
            </a:r>
            <a:r>
              <a:rPr lang="en-IN" sz="2000" dirty="0" smtClean="0"/>
              <a:t>xtended and Graduated combines Extended and Graduated</a:t>
            </a:r>
          </a:p>
          <a:p>
            <a:pPr lvl="1" algn="just"/>
            <a:r>
              <a:rPr lang="en-IN" sz="2000" dirty="0" smtClean="0"/>
              <a:t>IBR repayment over 25 years with payments which are graduated from 0 to about 13% of any gross income above the poverty level.  2014 becomes 10% and 20 years.  This allows affordable repayment of large balances, while working for low paying positions such as a teachers, working for a non profit etc.   However it is only for federal loans.  </a:t>
            </a:r>
          </a:p>
          <a:p>
            <a:pPr algn="just"/>
            <a:endParaRPr lang="en-IN" sz="20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23</a:t>
            </a:fld>
            <a:endParaRPr lang="en-IN" dirty="0">
              <a:solidFill>
                <a:srgbClr val="BE1E2D"/>
              </a:solidFill>
            </a:endParaRPr>
          </a:p>
        </p:txBody>
      </p:sp>
    </p:spTree>
    <p:extLst>
      <p:ext uri="{BB962C8B-B14F-4D97-AF65-F5344CB8AC3E}">
        <p14:creationId xmlns:p14="http://schemas.microsoft.com/office/powerpoint/2010/main" val="2400815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Elliyas\Desktop\daily_mails\NICK\ppt presentation\downloaded photos\Cropped photos\Cropped\Green Leaves Sprouts\Kentucky Attorne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618571"/>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26132"/>
            <a:ext cx="8712968" cy="1430660"/>
          </a:xfrm>
        </p:spPr>
        <p:txBody>
          <a:bodyPr/>
          <a:lstStyle/>
          <a:p>
            <a:r>
              <a:rPr lang="en-US" dirty="0">
                <a:solidFill>
                  <a:schemeClr val="bg1"/>
                </a:solidFill>
              </a:rPr>
              <a:t>The IBR program is </a:t>
            </a:r>
            <a:r>
              <a:rPr lang="en-US" dirty="0" smtClean="0">
                <a:solidFill>
                  <a:schemeClr val="bg1"/>
                </a:solidFill>
              </a:rPr>
              <a:t>the </a:t>
            </a:r>
            <a:br>
              <a:rPr lang="en-US" dirty="0" smtClean="0">
                <a:solidFill>
                  <a:schemeClr val="bg1"/>
                </a:solidFill>
              </a:rPr>
            </a:br>
            <a:r>
              <a:rPr lang="en-US" dirty="0" smtClean="0">
                <a:solidFill>
                  <a:schemeClr val="bg1"/>
                </a:solidFill>
              </a:rPr>
              <a:t>major tool for </a:t>
            </a:r>
            <a:r>
              <a:rPr lang="en-US" dirty="0">
                <a:solidFill>
                  <a:schemeClr val="bg1"/>
                </a:solidFill>
              </a:rPr>
              <a:t>managing Student Loans</a:t>
            </a:r>
            <a:endParaRPr lang="en-IN" dirty="0" smtClean="0">
              <a:solidFill>
                <a:schemeClr val="bg1"/>
              </a:solidFill>
            </a:endParaRPr>
          </a:p>
        </p:txBody>
      </p:sp>
      <p:sp>
        <p:nvSpPr>
          <p:cNvPr id="14339" name="Content Placeholder 2"/>
          <p:cNvSpPr>
            <a:spLocks noGrp="1"/>
          </p:cNvSpPr>
          <p:nvPr>
            <p:ph idx="1"/>
          </p:nvPr>
        </p:nvSpPr>
        <p:spPr>
          <a:xfrm>
            <a:off x="179512" y="1916832"/>
            <a:ext cx="8640960" cy="4392488"/>
          </a:xfrm>
        </p:spPr>
        <p:txBody>
          <a:bodyPr numCol="1"/>
          <a:lstStyle/>
          <a:p>
            <a:pPr marL="0" indent="0">
              <a:lnSpc>
                <a:spcPts val="2400"/>
              </a:lnSpc>
              <a:buNone/>
            </a:pPr>
            <a:r>
              <a:rPr lang="en-IN" sz="2400" dirty="0">
                <a:solidFill>
                  <a:srgbClr val="0A46D9"/>
                </a:solidFill>
              </a:rPr>
              <a:t>Income Based Repayment Plans</a:t>
            </a:r>
          </a:p>
          <a:p>
            <a:pPr marL="0" indent="0" algn="just">
              <a:buNone/>
            </a:pPr>
            <a:endParaRPr lang="en-IN" sz="700" dirty="0"/>
          </a:p>
          <a:p>
            <a:pPr marL="0" indent="0" algn="just">
              <a:buNone/>
            </a:pPr>
            <a:r>
              <a:rPr lang="en-IN" sz="2000" dirty="0"/>
              <a:t>ICR for Parent Plus Loans and IBR for Students allow payments based on household income and use reported tax returns to determine the income used for payment.   In some cases where the spouse has a high income the Debtor may want to file a separate tax return so income is figured separately.  </a:t>
            </a:r>
            <a:r>
              <a:rPr lang="en-IN" sz="2000" dirty="0" smtClean="0"/>
              <a:t>If both spouses have IBR’s they especially should file separately.   The AGI income is taken from your taxes for calculation purposes.  </a:t>
            </a:r>
            <a:r>
              <a:rPr lang="en-IN" sz="2000" smtClean="0"/>
              <a:t>File taxes jointly and repayment increases.</a:t>
            </a:r>
          </a:p>
          <a:p>
            <a:pPr marL="0" indent="0" algn="just">
              <a:buNone/>
            </a:pPr>
            <a:r>
              <a:rPr lang="en-IN" sz="2000" smtClean="0"/>
              <a:t>  </a:t>
            </a:r>
            <a:endParaRPr lang="en-IN" sz="2000" dirty="0"/>
          </a:p>
          <a:p>
            <a:pPr marL="0" indent="0" algn="just">
              <a:buNone/>
            </a:pPr>
            <a:r>
              <a:rPr lang="en-IN" sz="2000" dirty="0" smtClean="0"/>
              <a:t>For </a:t>
            </a:r>
            <a:r>
              <a:rPr lang="en-IN" sz="2000" dirty="0"/>
              <a:t>many people the repayment may be </a:t>
            </a:r>
            <a:r>
              <a:rPr lang="en-IN" sz="2000" dirty="0" smtClean="0"/>
              <a:t>zero if their income is below 30,000 (refer to the IBR income payment chart).  After </a:t>
            </a:r>
            <a:r>
              <a:rPr lang="en-IN" sz="2000" dirty="0"/>
              <a:t>25 years </a:t>
            </a:r>
            <a:r>
              <a:rPr lang="en-IN" sz="2000" dirty="0" smtClean="0"/>
              <a:t>of payments the </a:t>
            </a:r>
            <a:r>
              <a:rPr lang="en-IN" sz="2000" dirty="0"/>
              <a:t>loan is </a:t>
            </a:r>
            <a:r>
              <a:rPr lang="en-IN" sz="2000" dirty="0" smtClean="0"/>
              <a:t>forgiven. Payments </a:t>
            </a:r>
            <a:r>
              <a:rPr lang="en-IN" sz="2000" dirty="0"/>
              <a:t>should be </a:t>
            </a:r>
            <a:r>
              <a:rPr lang="en-IN" sz="2000" dirty="0" smtClean="0"/>
              <a:t>affordable since they gradually become about 10% of income. There </a:t>
            </a:r>
            <a:r>
              <a:rPr lang="en-IN" sz="2000" dirty="0"/>
              <a:t>can only be one rehabilitation or </a:t>
            </a:r>
            <a:r>
              <a:rPr lang="en-IN" sz="2000" dirty="0" smtClean="0"/>
              <a:t>IBR consolidation.   </a:t>
            </a:r>
            <a:r>
              <a:rPr lang="en-IN" sz="2000" dirty="0"/>
              <a:t>ICR works very similarly to IBR but the formula is much more complicated.  </a:t>
            </a:r>
            <a:endParaRPr lang="en-US" sz="20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24</a:t>
            </a:fld>
            <a:endParaRPr lang="en-IN" dirty="0">
              <a:solidFill>
                <a:srgbClr val="BE1E2D"/>
              </a:solidFill>
            </a:endParaRPr>
          </a:p>
        </p:txBody>
      </p:sp>
    </p:spTree>
    <p:extLst>
      <p:ext uri="{BB962C8B-B14F-4D97-AF65-F5344CB8AC3E}">
        <p14:creationId xmlns:p14="http://schemas.microsoft.com/office/powerpoint/2010/main" val="3711863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Elliyas\Desktop\daily_mails\NICK\ppt presentation\downloaded photos\Cropped photos\Cropped\Green Leaves Sprouts\Kentucky Attorne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618571"/>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26132"/>
            <a:ext cx="8712968" cy="1430660"/>
          </a:xfrm>
        </p:spPr>
        <p:txBody>
          <a:bodyPr/>
          <a:lstStyle/>
          <a:p>
            <a:r>
              <a:rPr lang="en-US" dirty="0">
                <a:solidFill>
                  <a:schemeClr val="bg1"/>
                </a:solidFill>
              </a:rPr>
              <a:t>The IBR program is </a:t>
            </a:r>
            <a:r>
              <a:rPr lang="en-US" dirty="0" smtClean="0">
                <a:solidFill>
                  <a:schemeClr val="bg1"/>
                </a:solidFill>
              </a:rPr>
              <a:t>the </a:t>
            </a:r>
            <a:br>
              <a:rPr lang="en-US" dirty="0" smtClean="0">
                <a:solidFill>
                  <a:schemeClr val="bg1"/>
                </a:solidFill>
              </a:rPr>
            </a:br>
            <a:r>
              <a:rPr lang="en-US" dirty="0" smtClean="0">
                <a:solidFill>
                  <a:schemeClr val="bg1"/>
                </a:solidFill>
              </a:rPr>
              <a:t>major tool for </a:t>
            </a:r>
            <a:r>
              <a:rPr lang="en-US" dirty="0">
                <a:solidFill>
                  <a:schemeClr val="bg1"/>
                </a:solidFill>
              </a:rPr>
              <a:t>managing Student Loans</a:t>
            </a:r>
            <a:endParaRPr lang="en-IN" dirty="0" smtClean="0">
              <a:solidFill>
                <a:schemeClr val="bg1"/>
              </a:solidFill>
            </a:endParaRPr>
          </a:p>
        </p:txBody>
      </p:sp>
      <p:sp>
        <p:nvSpPr>
          <p:cNvPr id="14339" name="Content Placeholder 2"/>
          <p:cNvSpPr>
            <a:spLocks noGrp="1"/>
          </p:cNvSpPr>
          <p:nvPr>
            <p:ph idx="1"/>
          </p:nvPr>
        </p:nvSpPr>
        <p:spPr>
          <a:xfrm>
            <a:off x="179512" y="1916832"/>
            <a:ext cx="8640960" cy="4104456"/>
          </a:xfrm>
        </p:spPr>
        <p:txBody>
          <a:bodyPr numCol="1"/>
          <a:lstStyle/>
          <a:p>
            <a:pPr marL="0" indent="0">
              <a:lnSpc>
                <a:spcPts val="2400"/>
              </a:lnSpc>
              <a:buNone/>
            </a:pPr>
            <a:r>
              <a:rPr lang="en-IN" sz="2400" dirty="0">
                <a:solidFill>
                  <a:srgbClr val="0A46D9"/>
                </a:solidFill>
              </a:rPr>
              <a:t>Income Based Repayment </a:t>
            </a:r>
            <a:r>
              <a:rPr lang="en-IN" sz="2400" dirty="0" smtClean="0">
                <a:solidFill>
                  <a:srgbClr val="0A46D9"/>
                </a:solidFill>
              </a:rPr>
              <a:t>Plans </a:t>
            </a:r>
            <a:endParaRPr lang="en-IN" sz="2400" dirty="0">
              <a:solidFill>
                <a:srgbClr val="0A46D9"/>
              </a:solidFill>
            </a:endParaRPr>
          </a:p>
          <a:p>
            <a:pPr marL="0" indent="0" algn="just">
              <a:buNone/>
            </a:pPr>
            <a:r>
              <a:rPr lang="en-US" sz="1800" dirty="0" smtClean="0"/>
              <a:t>The IBR strives to make payments about 10% of a family income or less for lower income families.   At poverty level or below the payments approach 0.   IBR is possible for higher income student regardless of the amount of the loan.  But IBR will only consolidate government loans. </a:t>
            </a:r>
            <a:endParaRPr lang="en-IN" sz="18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25</a:t>
            </a:fld>
            <a:endParaRPr lang="en-IN" dirty="0">
              <a:solidFill>
                <a:srgbClr val="BE1E2D"/>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21616449"/>
              </p:ext>
            </p:extLst>
          </p:nvPr>
        </p:nvGraphicFramePr>
        <p:xfrm>
          <a:off x="2083851" y="3212975"/>
          <a:ext cx="4976297" cy="3194249"/>
        </p:xfrm>
        <a:graphic>
          <a:graphicData uri="http://schemas.openxmlformats.org/drawingml/2006/table">
            <a:tbl>
              <a:tblPr firstRow="1" firstCol="1" bandRow="1">
                <a:tableStyleId>{5C22544A-7EE6-4342-B048-85BDC9FD1C3A}</a:tableStyleId>
              </a:tblPr>
              <a:tblGrid>
                <a:gridCol w="1066349"/>
                <a:gridCol w="533175"/>
                <a:gridCol w="533175"/>
                <a:gridCol w="533175"/>
                <a:gridCol w="533175"/>
                <a:gridCol w="553569"/>
                <a:gridCol w="571050"/>
                <a:gridCol w="652629"/>
              </a:tblGrid>
              <a:tr h="263243">
                <a:tc>
                  <a:txBody>
                    <a:bodyPr/>
                    <a:lstStyle/>
                    <a:p>
                      <a:pPr marL="812800" marR="855980" algn="ctr">
                        <a:lnSpc>
                          <a:spcPts val="1030"/>
                        </a:lnSpc>
                        <a:spcBef>
                          <a:spcPts val="0"/>
                        </a:spcBef>
                        <a:spcAft>
                          <a:spcPts val="0"/>
                        </a:spcAft>
                      </a:pPr>
                      <a:r>
                        <a:rPr lang="en-US" sz="1400" b="1" i="0" spc="5" baseline="0" dirty="0">
                          <a:effectLst/>
                        </a:rPr>
                        <a:t> </a:t>
                      </a:r>
                      <a:endParaRPr lang="en-US" sz="1400" b="1" i="0" baseline="0" dirty="0">
                        <a:effectLst/>
                        <a:latin typeface="Calibri"/>
                        <a:ea typeface="Calibri"/>
                        <a:cs typeface="Times New Roman"/>
                      </a:endParaRPr>
                    </a:p>
                  </a:txBody>
                  <a:tcPr marL="68580" marR="68580" marT="0" marB="0"/>
                </a:tc>
                <a:tc gridSpan="7">
                  <a:txBody>
                    <a:bodyPr/>
                    <a:lstStyle/>
                    <a:p>
                      <a:pPr marL="812800" marR="855980" algn="ctr">
                        <a:lnSpc>
                          <a:spcPts val="1030"/>
                        </a:lnSpc>
                        <a:spcBef>
                          <a:spcPts val="0"/>
                        </a:spcBef>
                        <a:spcAft>
                          <a:spcPts val="0"/>
                        </a:spcAft>
                      </a:pPr>
                      <a:endParaRPr lang="en-US" sz="1400" b="1" i="0" spc="5" baseline="0" dirty="0" smtClean="0">
                        <a:effectLst/>
                      </a:endParaRPr>
                    </a:p>
                    <a:p>
                      <a:pPr marL="812800" marR="855980" algn="ctr">
                        <a:lnSpc>
                          <a:spcPts val="1030"/>
                        </a:lnSpc>
                        <a:spcBef>
                          <a:spcPts val="0"/>
                        </a:spcBef>
                        <a:spcAft>
                          <a:spcPts val="0"/>
                        </a:spcAft>
                      </a:pPr>
                      <a:r>
                        <a:rPr lang="en-US" sz="1400" b="1" i="0" spc="5" baseline="0" dirty="0" smtClean="0">
                          <a:effectLst/>
                        </a:rPr>
                        <a:t>F</a:t>
                      </a:r>
                      <a:r>
                        <a:rPr lang="en-US" sz="1400" b="1" i="0" spc="-10" baseline="0" dirty="0" smtClean="0">
                          <a:effectLst/>
                        </a:rPr>
                        <a:t>am</a:t>
                      </a:r>
                      <a:r>
                        <a:rPr lang="en-US" sz="1400" b="1" i="0" spc="5" baseline="0" dirty="0" smtClean="0">
                          <a:effectLst/>
                        </a:rPr>
                        <a:t>il</a:t>
                      </a:r>
                      <a:r>
                        <a:rPr lang="en-US" sz="1400" b="1" i="0" baseline="0" dirty="0" smtClean="0">
                          <a:effectLst/>
                        </a:rPr>
                        <a:t>y</a:t>
                      </a:r>
                      <a:r>
                        <a:rPr lang="en-US" sz="1400" b="1" i="0" spc="-20" baseline="0" dirty="0" smtClean="0">
                          <a:effectLst/>
                        </a:rPr>
                        <a:t> </a:t>
                      </a:r>
                      <a:r>
                        <a:rPr lang="en-US" sz="1400" b="1" i="0" baseline="0" dirty="0">
                          <a:effectLst/>
                        </a:rPr>
                        <a:t>S</a:t>
                      </a:r>
                      <a:r>
                        <a:rPr lang="en-US" sz="1400" b="1" i="0" spc="5" baseline="0" dirty="0">
                          <a:effectLst/>
                        </a:rPr>
                        <a:t>i</a:t>
                      </a:r>
                      <a:r>
                        <a:rPr lang="en-US" sz="1400" b="1" i="0" baseline="0" dirty="0">
                          <a:effectLst/>
                        </a:rPr>
                        <a:t>ze</a:t>
                      </a:r>
                      <a:endParaRPr lang="en-US" sz="1400" b="1" i="0" baseline="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243">
                <a:tc>
                  <a:txBody>
                    <a:bodyPr/>
                    <a:lstStyle/>
                    <a:p>
                      <a:pPr marL="0" marR="0">
                        <a:lnSpc>
                          <a:spcPts val="1030"/>
                        </a:lnSpc>
                        <a:spcBef>
                          <a:spcPts val="0"/>
                        </a:spcBef>
                        <a:spcAft>
                          <a:spcPts val="0"/>
                        </a:spcAft>
                      </a:pPr>
                      <a:r>
                        <a:rPr lang="en-US" sz="1400" b="1" i="0" baseline="0" dirty="0">
                          <a:effectLst/>
                        </a:rPr>
                        <a:t>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10</a:t>
                      </a:r>
                      <a:r>
                        <a:rPr lang="en-US" sz="1400" b="1" i="0" spc="5" baseline="0" dirty="0" smtClean="0">
                          <a:effectLst/>
                        </a:rPr>
                        <a:t>,</a:t>
                      </a:r>
                      <a:r>
                        <a:rPr lang="en-US" sz="1400" b="1" i="0" spc="-10" baseline="0" dirty="0" smtClean="0">
                          <a:effectLst/>
                        </a:rPr>
                        <a:t>00</a:t>
                      </a:r>
                      <a:r>
                        <a:rPr lang="en-US" sz="1400" b="1" i="0" baseline="0" dirty="0" smtClean="0">
                          <a:effectLst/>
                        </a:rPr>
                        <a:t>0         </a:t>
                      </a:r>
                      <a:r>
                        <a:rPr lang="en-US" sz="1400" b="1" i="0" spc="20" baseline="0" dirty="0" smtClean="0">
                          <a:effectLst/>
                        </a:rPr>
                        <a:t>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20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30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172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102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40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297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227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157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87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50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422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352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282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212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141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0</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60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547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477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407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337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266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196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126</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70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672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602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532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462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391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321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251</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80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797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727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657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587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516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446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376</a:t>
                      </a:r>
                      <a:endParaRPr lang="en-US" sz="1400" b="1" i="0" baseline="0" dirty="0">
                        <a:effectLst/>
                        <a:latin typeface="Calibri"/>
                        <a:ea typeface="Calibri"/>
                        <a:cs typeface="Times New Roman"/>
                      </a:endParaRPr>
                    </a:p>
                  </a:txBody>
                  <a:tcPr marL="68580" marR="68580" marT="0" marB="0"/>
                </a:tc>
              </a:tr>
              <a:tr h="263243">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90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922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852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782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712</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641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571</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501</a:t>
                      </a:r>
                      <a:endParaRPr lang="en-US" sz="1400" b="1" i="0" baseline="0" dirty="0">
                        <a:effectLst/>
                        <a:latin typeface="Calibri"/>
                        <a:ea typeface="Calibri"/>
                        <a:cs typeface="Times New Roman"/>
                      </a:endParaRPr>
                    </a:p>
                  </a:txBody>
                  <a:tcPr marL="68580" marR="68580" marT="0" marB="0"/>
                </a:tc>
              </a:tr>
              <a:tr h="298576">
                <a:tc>
                  <a:txBody>
                    <a:bodyPr/>
                    <a:lstStyle/>
                    <a:p>
                      <a:pPr marL="0" marR="0">
                        <a:lnSpc>
                          <a:spcPts val="1030"/>
                        </a:lnSpc>
                        <a:spcBef>
                          <a:spcPts val="0"/>
                        </a:spcBef>
                        <a:spcAft>
                          <a:spcPts val="0"/>
                        </a:spcAft>
                      </a:pPr>
                      <a:endParaRPr lang="en-US" sz="1400" b="1" i="0" spc="-10" baseline="0" dirty="0" smtClean="0">
                        <a:effectLst/>
                      </a:endParaRPr>
                    </a:p>
                    <a:p>
                      <a:pPr marL="0" marR="0">
                        <a:lnSpc>
                          <a:spcPts val="1030"/>
                        </a:lnSpc>
                        <a:spcBef>
                          <a:spcPts val="0"/>
                        </a:spcBef>
                        <a:spcAft>
                          <a:spcPts val="0"/>
                        </a:spcAft>
                      </a:pPr>
                      <a:r>
                        <a:rPr lang="en-US" sz="1400" b="1" i="0" spc="-10" baseline="0" dirty="0" smtClean="0">
                          <a:effectLst/>
                        </a:rPr>
                        <a:t>100</a:t>
                      </a:r>
                      <a:r>
                        <a:rPr lang="en-US" sz="1400" b="1" i="0" spc="5" baseline="0" dirty="0" smtClean="0">
                          <a:effectLst/>
                        </a:rPr>
                        <a:t>,</a:t>
                      </a:r>
                      <a:r>
                        <a:rPr lang="en-US" sz="1400" b="1" i="0" spc="-10" baseline="0" dirty="0" smtClean="0">
                          <a:effectLst/>
                        </a:rPr>
                        <a:t>00</a:t>
                      </a:r>
                      <a:r>
                        <a:rPr lang="en-US" sz="1400" b="1" i="0" baseline="0" dirty="0" smtClean="0">
                          <a:effectLst/>
                        </a:rPr>
                        <a:t>0        </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1047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977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907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837</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766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696</a:t>
                      </a:r>
                      <a:endParaRPr lang="en-US" sz="1400" b="1" i="0" baseline="0" dirty="0">
                        <a:effectLst/>
                        <a:latin typeface="Calibri"/>
                        <a:ea typeface="Calibri"/>
                        <a:cs typeface="Times New Roman"/>
                      </a:endParaRPr>
                    </a:p>
                  </a:txBody>
                  <a:tcPr marL="68580" marR="68580" marT="0" marB="0"/>
                </a:tc>
                <a:tc>
                  <a:txBody>
                    <a:bodyPr/>
                    <a:lstStyle/>
                    <a:p>
                      <a:pPr marL="0" marR="0">
                        <a:lnSpc>
                          <a:spcPts val="1030"/>
                        </a:lnSpc>
                        <a:spcBef>
                          <a:spcPts val="0"/>
                        </a:spcBef>
                        <a:spcAft>
                          <a:spcPts val="0"/>
                        </a:spcAft>
                      </a:pPr>
                      <a:endParaRPr lang="en-US" sz="1400" b="1" i="0" baseline="0" dirty="0" smtClean="0">
                        <a:effectLst/>
                      </a:endParaRPr>
                    </a:p>
                    <a:p>
                      <a:pPr marL="0" marR="0">
                        <a:lnSpc>
                          <a:spcPts val="1030"/>
                        </a:lnSpc>
                        <a:spcBef>
                          <a:spcPts val="0"/>
                        </a:spcBef>
                        <a:spcAft>
                          <a:spcPts val="0"/>
                        </a:spcAft>
                      </a:pPr>
                      <a:r>
                        <a:rPr lang="en-US" sz="1400" b="1" i="0" baseline="0" dirty="0" smtClean="0">
                          <a:effectLst/>
                        </a:rPr>
                        <a:t>626</a:t>
                      </a:r>
                      <a:endParaRPr lang="en-US" sz="1400" b="1" i="0" baseline="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979712" y="2476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3049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Elliyas\Desktop\daily_mails\NICK\ppt presentation\downloaded photos\Cropped photos\Cropped\Green Leaves Sprouts\Kentucky Attorne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618571"/>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26132"/>
            <a:ext cx="8712968" cy="1430660"/>
          </a:xfrm>
        </p:spPr>
        <p:txBody>
          <a:bodyPr/>
          <a:lstStyle/>
          <a:p>
            <a:r>
              <a:rPr lang="en-US" dirty="0">
                <a:solidFill>
                  <a:schemeClr val="bg1"/>
                </a:solidFill>
              </a:rPr>
              <a:t>Chapter 7 and Chapter 13 </a:t>
            </a:r>
            <a:br>
              <a:rPr lang="en-US" dirty="0">
                <a:solidFill>
                  <a:schemeClr val="bg1"/>
                </a:solidFill>
              </a:rPr>
            </a:br>
            <a:r>
              <a:rPr lang="en-US" dirty="0" smtClean="0">
                <a:solidFill>
                  <a:schemeClr val="bg1"/>
                </a:solidFill>
              </a:rPr>
              <a:t>aren’t your </a:t>
            </a:r>
            <a:r>
              <a:rPr lang="en-US" dirty="0">
                <a:solidFill>
                  <a:schemeClr val="bg1"/>
                </a:solidFill>
              </a:rPr>
              <a:t>only tools.</a:t>
            </a:r>
            <a:endParaRPr lang="en-IN" dirty="0" smtClean="0">
              <a:solidFill>
                <a:schemeClr val="bg1"/>
              </a:solidFill>
            </a:endParaRPr>
          </a:p>
        </p:txBody>
      </p:sp>
      <p:sp>
        <p:nvSpPr>
          <p:cNvPr id="14339" name="Content Placeholder 2"/>
          <p:cNvSpPr>
            <a:spLocks noGrp="1"/>
          </p:cNvSpPr>
          <p:nvPr>
            <p:ph idx="1"/>
          </p:nvPr>
        </p:nvSpPr>
        <p:spPr>
          <a:xfrm>
            <a:off x="179512" y="1916832"/>
            <a:ext cx="8640960" cy="4320480"/>
          </a:xfrm>
        </p:spPr>
        <p:txBody>
          <a:bodyPr numCol="1"/>
          <a:lstStyle/>
          <a:p>
            <a:pPr marL="0" indent="0">
              <a:lnSpc>
                <a:spcPts val="2400"/>
              </a:lnSpc>
              <a:buNone/>
            </a:pPr>
            <a:r>
              <a:rPr lang="en-IN" sz="2400" dirty="0">
                <a:solidFill>
                  <a:srgbClr val="0A46D9"/>
                </a:solidFill>
              </a:rPr>
              <a:t>Income Based Repayment Plans</a:t>
            </a:r>
          </a:p>
          <a:p>
            <a:pPr marL="0" indent="0" algn="just">
              <a:buNone/>
            </a:pPr>
            <a:endParaRPr lang="en-IN" sz="700" dirty="0"/>
          </a:p>
          <a:p>
            <a:pPr marL="0" indent="0" algn="just">
              <a:buNone/>
            </a:pPr>
            <a:r>
              <a:rPr lang="en-IN" sz="2000" dirty="0" smtClean="0"/>
              <a:t>Public Service forgiveness of Federal Student Loan debt is available </a:t>
            </a:r>
            <a:r>
              <a:rPr lang="en-IN" sz="2000" dirty="0"/>
              <a:t>for 501 (c) 3 not </a:t>
            </a:r>
            <a:r>
              <a:rPr lang="en-IN" sz="2000" dirty="0" smtClean="0"/>
              <a:t>for profit corporations or governmental agencies and counts towards the 25 years. Most hospitals are non-profit.  A doctor or nurse may qualify for Public Service forgiveness of a student loan debt if they work for such a corporation</a:t>
            </a:r>
            <a:r>
              <a:rPr lang="en-IN" sz="2000" dirty="0"/>
              <a:t>. </a:t>
            </a:r>
            <a:r>
              <a:rPr lang="en-IN" sz="2000" dirty="0" smtClean="0"/>
              <a:t>Even </a:t>
            </a:r>
            <a:r>
              <a:rPr lang="en-IN" sz="2000" dirty="0"/>
              <a:t>though </a:t>
            </a:r>
            <a:r>
              <a:rPr lang="en-IN" sz="2000" dirty="0" smtClean="0"/>
              <a:t>payments are </a:t>
            </a:r>
            <a:r>
              <a:rPr lang="en-IN" sz="2000" dirty="0"/>
              <a:t>zero the account is reported as </a:t>
            </a:r>
            <a:r>
              <a:rPr lang="en-IN" sz="2000" dirty="0" smtClean="0"/>
              <a:t>on </a:t>
            </a:r>
            <a:r>
              <a:rPr lang="en-IN" sz="2000" dirty="0"/>
              <a:t>time. </a:t>
            </a:r>
            <a:endParaRPr lang="en-IN" sz="2000" dirty="0" smtClean="0"/>
          </a:p>
          <a:p>
            <a:pPr marL="0" indent="0" algn="just">
              <a:buNone/>
            </a:pPr>
            <a:endParaRPr lang="en-IN" sz="2000" dirty="0"/>
          </a:p>
          <a:p>
            <a:pPr marL="0" indent="0" algn="just">
              <a:buNone/>
            </a:pPr>
            <a:r>
              <a:rPr lang="en-IN" sz="2000" dirty="0" smtClean="0"/>
              <a:t>The </a:t>
            </a:r>
            <a:r>
              <a:rPr lang="en-IN" sz="2000" dirty="0"/>
              <a:t>IBR program is generally available to any Debtor struggling with Federal Student Loan Debt and </a:t>
            </a:r>
            <a:r>
              <a:rPr lang="en-IN" sz="2000" dirty="0" smtClean="0"/>
              <a:t>should/must </a:t>
            </a:r>
            <a:r>
              <a:rPr lang="en-IN" sz="2000" dirty="0"/>
              <a:t>be applied for before attempting any undue hardship discharge in bankruptcy.    The Bankruptcy Court will </a:t>
            </a:r>
            <a:r>
              <a:rPr lang="en-IN" sz="2000" dirty="0" smtClean="0"/>
              <a:t>normally not </a:t>
            </a:r>
            <a:r>
              <a:rPr lang="en-IN" sz="2000" dirty="0"/>
              <a:t>allow someone a hardship discharge unless you have first exhausted all the other possible ways to manage your student loan debt.   For many people however a Chapter 7 or Chapter 13 will still need to be filed to get them back on track.  </a:t>
            </a:r>
          </a:p>
          <a:p>
            <a:pPr marL="0" indent="0" algn="just">
              <a:buNone/>
            </a:pPr>
            <a:endParaRPr lang="en-US" sz="20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26</a:t>
            </a:fld>
            <a:endParaRPr lang="en-IN" dirty="0">
              <a:solidFill>
                <a:srgbClr val="BE1E2D"/>
              </a:solidFill>
            </a:endParaRPr>
          </a:p>
        </p:txBody>
      </p:sp>
    </p:spTree>
    <p:extLst>
      <p:ext uri="{BB962C8B-B14F-4D97-AF65-F5344CB8AC3E}">
        <p14:creationId xmlns:p14="http://schemas.microsoft.com/office/powerpoint/2010/main" val="2494360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Elliyas\Desktop\daily_mails\NICK\ppt presentation\downloaded photos\Cropped photos\Cropped\Trees\Louisville Attorney Bankruptcy.jpg"/>
          <p:cNvPicPr>
            <a:picLocks noChangeAspect="1" noChangeArrowheads="1"/>
          </p:cNvPicPr>
          <p:nvPr/>
        </p:nvPicPr>
        <p:blipFill>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a:fillRect/>
          </a:stretch>
        </p:blipFill>
        <p:spPr bwMode="auto">
          <a:xfrm flipH="1">
            <a:off x="5680" y="839666"/>
            <a:ext cx="9138320" cy="3207143"/>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094532"/>
            <a:ext cx="8496944" cy="1362075"/>
          </a:xfrm>
        </p:spPr>
        <p:txBody>
          <a:bodyPr/>
          <a:lstStyle/>
          <a:p>
            <a:r>
              <a:rPr lang="en-US" sz="3600" b="0" cap="none" dirty="0" smtClean="0">
                <a:solidFill>
                  <a:schemeClr val="bg1"/>
                </a:solidFill>
              </a:rPr>
              <a:t>The Brunner Test</a:t>
            </a:r>
            <a:br>
              <a:rPr lang="en-US" sz="3600" b="0" cap="none" dirty="0" smtClean="0">
                <a:solidFill>
                  <a:schemeClr val="bg1"/>
                </a:solidFill>
              </a:rPr>
            </a:br>
            <a:r>
              <a:rPr lang="en-US" sz="3600" b="0" cap="none" dirty="0" smtClean="0">
                <a:solidFill>
                  <a:schemeClr val="bg1"/>
                </a:solidFill>
              </a:rPr>
              <a:t>Discharging Student Loan Debt in Bankruptcy</a:t>
            </a:r>
            <a:endParaRPr lang="en-IN" sz="3600" b="0" cap="none" dirty="0">
              <a:solidFill>
                <a:schemeClr val="bg1"/>
              </a:solidFill>
            </a:endParaRPr>
          </a:p>
        </p:txBody>
      </p:sp>
      <p:sp>
        <p:nvSpPr>
          <p:cNvPr id="14339" name="Content Placeholder 2"/>
          <p:cNvSpPr>
            <a:spLocks noGrp="1"/>
          </p:cNvSpPr>
          <p:nvPr>
            <p:ph type="body" idx="1"/>
          </p:nvPr>
        </p:nvSpPr>
        <p:spPr>
          <a:xfrm>
            <a:off x="179512" y="836712"/>
            <a:ext cx="3633663" cy="401836"/>
          </a:xfrm>
        </p:spPr>
        <p:txBody>
          <a:bodyPr/>
          <a:lstStyle/>
          <a:p>
            <a:r>
              <a:rPr lang="en-US" sz="1800" dirty="0" smtClean="0">
                <a:solidFill>
                  <a:schemeClr val="bg1"/>
                </a:solidFill>
              </a:rPr>
              <a:t>The Path to a Hardship Discharge</a:t>
            </a:r>
            <a:endParaRPr lang="en-IN" sz="1800" dirty="0">
              <a:solidFill>
                <a:schemeClr val="bg1"/>
              </a:solidFill>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27</a:t>
            </a:fld>
            <a:endParaRPr lang="en-IN" dirty="0">
              <a:solidFill>
                <a:srgbClr val="BE1E2D"/>
              </a:solidFill>
            </a:endParaRPr>
          </a:p>
        </p:txBody>
      </p:sp>
    </p:spTree>
    <p:extLst>
      <p:ext uri="{BB962C8B-B14F-4D97-AF65-F5344CB8AC3E}">
        <p14:creationId xmlns:p14="http://schemas.microsoft.com/office/powerpoint/2010/main" val="3035226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Why does it seem impossible </a:t>
            </a:r>
            <a:r>
              <a:rPr lang="en-US" sz="1400" dirty="0" smtClean="0">
                <a:solidFill>
                  <a:schemeClr val="bg1">
                    <a:lumMod val="65000"/>
                  </a:schemeClr>
                </a:solidFill>
              </a:rPr>
              <a:t>(Making it possible)</a:t>
            </a:r>
            <a:endParaRPr lang="en-IN" dirty="0" smtClean="0">
              <a:solidFill>
                <a:schemeClr val="bg1">
                  <a:lumMod val="65000"/>
                </a:schemeClr>
              </a:solidFill>
            </a:endParaRPr>
          </a:p>
        </p:txBody>
      </p:sp>
      <p:sp>
        <p:nvSpPr>
          <p:cNvPr id="14339" name="Content Placeholder 2"/>
          <p:cNvSpPr>
            <a:spLocks noGrp="1"/>
          </p:cNvSpPr>
          <p:nvPr>
            <p:ph idx="1"/>
          </p:nvPr>
        </p:nvSpPr>
        <p:spPr>
          <a:xfrm>
            <a:off x="179512" y="1042729"/>
            <a:ext cx="6552728" cy="5410607"/>
          </a:xfrm>
        </p:spPr>
        <p:txBody>
          <a:bodyPr numCol="1"/>
          <a:lstStyle/>
          <a:p>
            <a:pPr marL="0" indent="0" algn="just">
              <a:buNone/>
            </a:pPr>
            <a:endParaRPr lang="en-IN" sz="600" dirty="0" smtClean="0"/>
          </a:p>
          <a:p>
            <a:pPr marL="0" indent="0" algn="just">
              <a:buNone/>
            </a:pPr>
            <a:r>
              <a:rPr lang="en-IN" sz="2000" dirty="0" smtClean="0"/>
              <a:t>In 1983 New York Judge </a:t>
            </a:r>
            <a:r>
              <a:rPr lang="en-US" sz="2000" dirty="0" smtClean="0"/>
              <a:t>Haight </a:t>
            </a:r>
            <a:r>
              <a:rPr lang="en-IN" sz="2000" dirty="0" smtClean="0"/>
              <a:t>invented the Brunner test to  determine whether undue hardship can be granted.  This test is very difficult to meet. In 1987 the Second Circuit only stated he did not abuse his authority using that standard.</a:t>
            </a:r>
          </a:p>
          <a:p>
            <a:pPr marL="0" indent="0" algn="just">
              <a:buNone/>
            </a:pPr>
            <a:r>
              <a:rPr lang="en-IN" sz="2000" dirty="0" smtClean="0"/>
              <a:t>Simply filing the adversary will often give a student loan debtor relief but requires a lot of extra work.  That judge no longer sits on the bench and New York has gone to a different test looking at the total circumstances. However judges in the majority of districts still use the old Brunner test and fail to look at whether the loan is reasonably collectible balancing the needs of the debtor, ability to reasonably collect, whether collection would be an undue hardship and the essential purpose of bankruptcy which is to give the Debtor a fresh start. Still R</a:t>
            </a:r>
            <a:r>
              <a:rPr lang="en-US" sz="2000" dirty="0" smtClean="0"/>
              <a:t>afel </a:t>
            </a:r>
            <a:r>
              <a:rPr lang="en-US" sz="2000" dirty="0"/>
              <a:t>Pardo and Michelle Lacey </a:t>
            </a:r>
            <a:r>
              <a:rPr lang="en-US" sz="2000" dirty="0" smtClean="0"/>
              <a:t>found “</a:t>
            </a:r>
            <a:r>
              <a:rPr lang="en-US" sz="2000" dirty="0"/>
              <a:t>More than half (57%) (of student loan debtors who filed an adversary proceeding were). . . granted some form of relief (through bankruptcy).” </a:t>
            </a:r>
            <a:r>
              <a:rPr lang="en-US" sz="2000" dirty="0" smtClean="0"/>
              <a:t> </a:t>
            </a:r>
            <a:r>
              <a:rPr lang="en-US" sz="2000" dirty="0" smtClean="0">
                <a:hlinkClick r:id="rId2"/>
              </a:rPr>
              <a:t>U of C Law Review</a:t>
            </a:r>
            <a:r>
              <a:rPr lang="en-US" sz="2000" dirty="0" smtClean="0"/>
              <a:t> 2005</a:t>
            </a:r>
            <a:endParaRPr lang="en-US" sz="20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28</a:t>
            </a:fld>
            <a:endParaRPr lang="en-IN" dirty="0">
              <a:solidFill>
                <a:srgbClr val="BE1E2D"/>
              </a:solidFill>
            </a:endParaRPr>
          </a:p>
        </p:txBody>
      </p:sp>
      <p:pic>
        <p:nvPicPr>
          <p:cNvPr id="10242" name="Picture 2" descr="C:\Users\Elliyas\Desktop\daily_mails\NICK\ppt presentation\downloaded photos\Cropped photos\Cropped\Walking\walking_alonea.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a:ext>
            </a:extLst>
          </a:blip>
          <a:srcRect/>
          <a:stretch/>
        </p:blipFill>
        <p:spPr bwMode="auto">
          <a:xfrm>
            <a:off x="6807200" y="1484784"/>
            <a:ext cx="2125133" cy="38227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146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Undue Hardship Standard of 523 (a) (8)</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pPr marL="0" indent="0">
              <a:buNone/>
            </a:pPr>
            <a:r>
              <a:rPr lang="en-US" sz="1800" dirty="0" smtClean="0"/>
              <a:t>A </a:t>
            </a:r>
            <a:r>
              <a:rPr lang="en-US" sz="1800" dirty="0"/>
              <a:t>discharge under section 727, 1141, 1228(a), 1228(b), or 1328(b) of this title does not discharge an individual debtor from any </a:t>
            </a:r>
            <a:r>
              <a:rPr lang="en-US" sz="1800" dirty="0" smtClean="0"/>
              <a:t>debt:</a:t>
            </a:r>
          </a:p>
          <a:p>
            <a:r>
              <a:rPr lang="en-US" sz="1800" dirty="0"/>
              <a:t>(8) unless excepting such debt from discharge under this paragraph would impose an undue hardship on the debtor and the debtor's dependents, for-</a:t>
            </a:r>
            <a:r>
              <a:rPr lang="en-US" sz="1800" dirty="0" smtClean="0"/>
              <a:t>-</a:t>
            </a:r>
            <a:endParaRPr lang="en-US" sz="1800" dirty="0"/>
          </a:p>
          <a:p>
            <a:r>
              <a:rPr lang="en-US" sz="1800" dirty="0"/>
              <a:t>(</a:t>
            </a:r>
            <a:r>
              <a:rPr lang="en-US" sz="1800" dirty="0" err="1"/>
              <a:t>i</a:t>
            </a:r>
            <a:r>
              <a:rPr lang="en-US" sz="1800" dirty="0"/>
              <a:t>) an educational benefit overpayment or loan made, insured, or guaranteed by a governmental unit, or made under any program funded in whole or in part by a governmental unit or nonprofit institution; or</a:t>
            </a:r>
          </a:p>
          <a:p>
            <a:r>
              <a:rPr lang="en-US" sz="1800" dirty="0"/>
              <a:t>(ii) an obligation to repay funds received as an educational benefit, scholarship, or stipend; </a:t>
            </a:r>
            <a:r>
              <a:rPr lang="en-US" sz="1800" dirty="0" smtClean="0"/>
              <a:t>or </a:t>
            </a:r>
            <a:endParaRPr lang="en-US" sz="1800" dirty="0"/>
          </a:p>
          <a:p>
            <a:r>
              <a:rPr lang="en-US" sz="1800" dirty="0" smtClean="0"/>
              <a:t>(B) any other educational loan that is a </a:t>
            </a:r>
            <a:r>
              <a:rPr lang="en-US" sz="1800" b="1" dirty="0" smtClean="0">
                <a:solidFill>
                  <a:srgbClr val="C00000"/>
                </a:solidFill>
              </a:rPr>
              <a:t>qualified education loan, as defined in section 221(d)(1) of the Internal Revenue Code of 1986</a:t>
            </a:r>
            <a:r>
              <a:rPr lang="en-US" sz="1800" dirty="0" smtClean="0"/>
              <a:t>, incurred by a debtor who is an individual;</a:t>
            </a:r>
          </a:p>
          <a:p>
            <a:pPr marL="0" indent="0">
              <a:buNone/>
            </a:pPr>
            <a:r>
              <a:rPr lang="en-US" sz="1800" dirty="0" smtClean="0"/>
              <a:t>The red section means a loan must have been for an educational purpose.  Private loans  taken out but which were not to educate the student are not for an educational purpose as defined by IRS 26 USC 221 (d) (1) and (d)(2) for the costs of attendance as defined under Higher Ed Act 20 USC 1087.  </a:t>
            </a:r>
            <a:r>
              <a:rPr lang="en-US" sz="1800" b="1" dirty="0" smtClean="0"/>
              <a:t>Mixed use</a:t>
            </a:r>
            <a:r>
              <a:rPr lang="en-US" sz="1800" dirty="0" smtClean="0"/>
              <a:t> private school loans are dischargeable.  See 26 CFR 1.221-1 (c)(4) and In Re Rogers 374 B.R. 510  Bankr ED N.Y.  2007  Loans paid directly to students and not through the school are probably dischargeable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29</a:t>
            </a:fld>
            <a:endParaRPr lang="en-IN" dirty="0">
              <a:solidFill>
                <a:srgbClr val="BE1E2D"/>
              </a:solidFill>
            </a:endParaRPr>
          </a:p>
        </p:txBody>
      </p:sp>
    </p:spTree>
    <p:extLst>
      <p:ext uri="{BB962C8B-B14F-4D97-AF65-F5344CB8AC3E}">
        <p14:creationId xmlns:p14="http://schemas.microsoft.com/office/powerpoint/2010/main" val="3612457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History of Bankruptcy and Student Loans</a:t>
            </a:r>
            <a:endParaRPr lang="en-IN" dirty="0" smtClean="0"/>
          </a:p>
        </p:txBody>
      </p:sp>
      <p:sp>
        <p:nvSpPr>
          <p:cNvPr id="14339" name="Content Placeholder 2"/>
          <p:cNvSpPr>
            <a:spLocks noGrp="1"/>
          </p:cNvSpPr>
          <p:nvPr>
            <p:ph idx="1"/>
          </p:nvPr>
        </p:nvSpPr>
        <p:spPr>
          <a:xfrm>
            <a:off x="179512" y="1042729"/>
            <a:ext cx="6336704" cy="5338599"/>
          </a:xfrm>
        </p:spPr>
        <p:txBody>
          <a:bodyPr numCol="1"/>
          <a:lstStyle/>
          <a:p>
            <a:pPr marL="0" indent="0" algn="just">
              <a:buNone/>
            </a:pPr>
            <a:r>
              <a:rPr lang="en-IN" sz="1600" dirty="0" smtClean="0"/>
              <a:t>	Prior to 1998 Student Loans were dischargeable in bankruptcy after they had been due for 7 years.   On October 8</a:t>
            </a:r>
            <a:r>
              <a:rPr lang="en-IN" sz="1600" baseline="30000" dirty="0" smtClean="0"/>
              <a:t>th</a:t>
            </a:r>
            <a:r>
              <a:rPr lang="en-IN" sz="1600" dirty="0" smtClean="0"/>
              <a:t> 1998 Congress passed a statute that required a bankruptcy judge to find that the loan would be an undue hardship in order to discharge a Student Loan.   Only governmental student loans were meant to be non </a:t>
            </a:r>
            <a:r>
              <a:rPr lang="en-IN" sz="1600" dirty="0" err="1" smtClean="0"/>
              <a:t>dischargable</a:t>
            </a:r>
            <a:r>
              <a:rPr lang="en-IN" sz="1600" dirty="0" smtClean="0"/>
              <a:t>.   Most student loans were insured or originated by the federal government.   However the few private loans often lied and claimed that they were exempt from being discharged and attempted to collect after being discharged.   </a:t>
            </a:r>
          </a:p>
          <a:p>
            <a:pPr marL="0" indent="0" algn="just">
              <a:buNone/>
            </a:pPr>
            <a:r>
              <a:rPr lang="en-IN" sz="1600" dirty="0"/>
              <a:t>	</a:t>
            </a:r>
            <a:r>
              <a:rPr lang="en-IN" sz="1600" dirty="0" smtClean="0"/>
              <a:t>In 2005 the law was changed again and private student loans were made non dischargeable unless they were found to be non dischargeable.   In order to get this discharge an adversary proceeding must be filed in bankruptcy court.   An adversary proceeding does not have a separate filing fee for the Debtor but there are separate attorney fees and this is a separate lawsuit that is adversarial often requiring producing separate documentation, and testimony through discovery and a trial.  Student loan lenders  will often vigorously defend these lawsuits because the agency that guarantees the loans will pay any attorney fee to defend the action while the poor debtor cannot afford trials and appeals.   In 2009 the government started the IBR program.  In 2012 private student loans were eliminated.   We expect more changes in 2013.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3775505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Brunner Test part by part.</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r>
              <a:rPr lang="en-US" sz="2000" dirty="0"/>
              <a:t>First </a:t>
            </a:r>
            <a:r>
              <a:rPr lang="en-US" sz="2000" dirty="0" smtClean="0"/>
              <a:t>the </a:t>
            </a:r>
            <a:r>
              <a:rPr lang="en-US" sz="2000" dirty="0"/>
              <a:t>debtor cannot </a:t>
            </a:r>
            <a:r>
              <a:rPr lang="en-US" sz="2000" dirty="0" smtClean="0"/>
              <a:t>maintain</a:t>
            </a:r>
            <a:r>
              <a:rPr lang="en-US" sz="2000" dirty="0"/>
              <a:t>, based </a:t>
            </a:r>
            <a:r>
              <a:rPr lang="en-US" sz="2000" dirty="0" smtClean="0"/>
              <a:t>on </a:t>
            </a:r>
          </a:p>
          <a:p>
            <a:pPr marL="0" indent="0">
              <a:buNone/>
            </a:pPr>
            <a:r>
              <a:rPr lang="en-US" sz="2000" dirty="0" smtClean="0"/>
              <a:t>current </a:t>
            </a:r>
            <a:r>
              <a:rPr lang="en-US" sz="2000" dirty="0"/>
              <a:t>income and expenses, </a:t>
            </a:r>
            <a:r>
              <a:rPr lang="en-US" sz="2000" dirty="0" smtClean="0"/>
              <a:t>a </a:t>
            </a:r>
            <a:r>
              <a:rPr lang="en-US" sz="2000" dirty="0"/>
              <a:t>minimal </a:t>
            </a:r>
            <a:r>
              <a:rPr lang="en-US" sz="2000" dirty="0" smtClean="0"/>
              <a:t>standard </a:t>
            </a:r>
            <a:r>
              <a:rPr lang="en-US" sz="2000" dirty="0"/>
              <a:t>of </a:t>
            </a:r>
            <a:endParaRPr lang="en-US" sz="2000" dirty="0" smtClean="0"/>
          </a:p>
          <a:p>
            <a:pPr marL="0" indent="0">
              <a:buNone/>
            </a:pPr>
            <a:r>
              <a:rPr lang="en-US" sz="2000" dirty="0" smtClean="0"/>
              <a:t>living </a:t>
            </a:r>
            <a:r>
              <a:rPr lang="en-US" sz="2000" dirty="0"/>
              <a:t>for the debtor and dependents </a:t>
            </a:r>
            <a:r>
              <a:rPr lang="en-US" sz="2000" dirty="0" smtClean="0"/>
              <a:t>if </a:t>
            </a:r>
            <a:r>
              <a:rPr lang="en-US" sz="2000" dirty="0"/>
              <a:t>forced </a:t>
            </a:r>
            <a:r>
              <a:rPr lang="en-US" sz="2000" dirty="0" smtClean="0"/>
              <a:t>to </a:t>
            </a:r>
          </a:p>
          <a:p>
            <a:pPr marL="0" indent="0">
              <a:buNone/>
            </a:pPr>
            <a:r>
              <a:rPr lang="en-US" sz="2000" dirty="0" smtClean="0"/>
              <a:t>repay the </a:t>
            </a:r>
            <a:r>
              <a:rPr lang="en-US" sz="2000" dirty="0"/>
              <a:t>student loans; </a:t>
            </a:r>
            <a:endParaRPr lang="en-US" sz="2000" dirty="0" smtClean="0"/>
          </a:p>
          <a:p>
            <a:r>
              <a:rPr lang="en-US" sz="2000" dirty="0" smtClean="0"/>
              <a:t>Second additional </a:t>
            </a:r>
            <a:r>
              <a:rPr lang="en-US" sz="2000" dirty="0"/>
              <a:t>circumstances exist </a:t>
            </a:r>
            <a:r>
              <a:rPr lang="en-US" sz="2000" dirty="0" smtClean="0"/>
              <a:t>indicating </a:t>
            </a:r>
          </a:p>
          <a:p>
            <a:pPr marL="0" indent="0">
              <a:buNone/>
            </a:pPr>
            <a:r>
              <a:rPr lang="en-US" sz="2000" dirty="0" smtClean="0"/>
              <a:t>that </a:t>
            </a:r>
            <a:r>
              <a:rPr lang="en-US" sz="2000" dirty="0"/>
              <a:t>this state of affairs is likely to persist </a:t>
            </a:r>
            <a:r>
              <a:rPr lang="en-US" sz="2000" dirty="0" smtClean="0"/>
              <a:t>for </a:t>
            </a:r>
            <a:r>
              <a:rPr lang="en-US" sz="2000" dirty="0"/>
              <a:t>a </a:t>
            </a:r>
            <a:endParaRPr lang="en-US" sz="2000" dirty="0" smtClean="0"/>
          </a:p>
          <a:p>
            <a:pPr marL="0" indent="0">
              <a:buNone/>
            </a:pPr>
            <a:r>
              <a:rPr lang="en-US" sz="2000" dirty="0" smtClean="0"/>
              <a:t>significant </a:t>
            </a:r>
            <a:r>
              <a:rPr lang="en-US" sz="2000" dirty="0"/>
              <a:t>portion of the repayment period of </a:t>
            </a:r>
            <a:r>
              <a:rPr lang="en-US" sz="2000" dirty="0" smtClean="0"/>
              <a:t>the </a:t>
            </a:r>
          </a:p>
          <a:p>
            <a:pPr marL="0" indent="0">
              <a:buNone/>
            </a:pPr>
            <a:r>
              <a:rPr lang="en-US" sz="2000" dirty="0" smtClean="0"/>
              <a:t>student </a:t>
            </a:r>
            <a:r>
              <a:rPr lang="en-US" sz="2000" dirty="0"/>
              <a:t>loans; and </a:t>
            </a:r>
            <a:endParaRPr lang="en-US" sz="2000" dirty="0" smtClean="0"/>
          </a:p>
          <a:p>
            <a:r>
              <a:rPr lang="en-US" sz="2000" dirty="0" smtClean="0"/>
              <a:t>Third that </a:t>
            </a:r>
            <a:r>
              <a:rPr lang="en-US" sz="2000" dirty="0"/>
              <a:t>the debtor </a:t>
            </a:r>
            <a:r>
              <a:rPr lang="en-US" sz="2000" dirty="0" smtClean="0"/>
              <a:t>has made good faith </a:t>
            </a:r>
          </a:p>
          <a:p>
            <a:pPr marL="0" indent="0">
              <a:buNone/>
            </a:pPr>
            <a:r>
              <a:rPr lang="en-US" sz="2000" dirty="0" smtClean="0"/>
              <a:t>efforts to repay the loan.</a:t>
            </a:r>
          </a:p>
          <a:p>
            <a:pPr marL="0" indent="0">
              <a:buNone/>
            </a:pPr>
            <a:r>
              <a:rPr lang="en-US" sz="2000" dirty="0" smtClean="0"/>
              <a:t>This standard seems reasonable but it is very harshly </a:t>
            </a:r>
          </a:p>
          <a:p>
            <a:pPr marL="0" indent="0">
              <a:buNone/>
            </a:pPr>
            <a:r>
              <a:rPr lang="en-US" sz="2000" dirty="0" smtClean="0"/>
              <a:t>and often unreasonably applied.   If the Debtor is </a:t>
            </a:r>
          </a:p>
          <a:p>
            <a:pPr marL="0" indent="0">
              <a:buNone/>
            </a:pPr>
            <a:r>
              <a:rPr lang="en-US" sz="2000" dirty="0" smtClean="0"/>
              <a:t>below the poverty and will never be able to repay </a:t>
            </a:r>
          </a:p>
          <a:p>
            <a:pPr marL="0" indent="0">
              <a:buNone/>
            </a:pPr>
            <a:r>
              <a:rPr lang="en-US" sz="2000" dirty="0" smtClean="0"/>
              <a:t>the hardship discharge should normally be granted.</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30</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0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Brunner Test.</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r>
              <a:rPr lang="en-US" sz="2000" dirty="0"/>
              <a:t>First </a:t>
            </a:r>
            <a:r>
              <a:rPr lang="en-US" sz="2000" dirty="0" smtClean="0"/>
              <a:t>the </a:t>
            </a:r>
            <a:r>
              <a:rPr lang="en-US" sz="2000" dirty="0"/>
              <a:t>debtor cannot </a:t>
            </a:r>
            <a:r>
              <a:rPr lang="en-US" sz="2000" dirty="0" smtClean="0"/>
              <a:t>maintain</a:t>
            </a:r>
            <a:r>
              <a:rPr lang="en-US" sz="2000" dirty="0"/>
              <a:t>, based </a:t>
            </a:r>
            <a:r>
              <a:rPr lang="en-US" sz="2000" dirty="0" smtClean="0"/>
              <a:t>on </a:t>
            </a:r>
          </a:p>
          <a:p>
            <a:pPr marL="0" indent="0">
              <a:buNone/>
            </a:pPr>
            <a:r>
              <a:rPr lang="en-US" sz="2000" dirty="0" smtClean="0"/>
              <a:t>current </a:t>
            </a:r>
            <a:r>
              <a:rPr lang="en-US" sz="2000" dirty="0"/>
              <a:t>income and expenses, </a:t>
            </a:r>
            <a:r>
              <a:rPr lang="en-US" sz="2000" dirty="0" smtClean="0"/>
              <a:t>a </a:t>
            </a:r>
            <a:r>
              <a:rPr lang="en-US" sz="2000" dirty="0"/>
              <a:t>minimal </a:t>
            </a:r>
            <a:r>
              <a:rPr lang="en-US" sz="2000" dirty="0" smtClean="0"/>
              <a:t>standard </a:t>
            </a:r>
            <a:r>
              <a:rPr lang="en-US" sz="2000" dirty="0"/>
              <a:t>of </a:t>
            </a:r>
            <a:endParaRPr lang="en-US" sz="2000" dirty="0" smtClean="0"/>
          </a:p>
          <a:p>
            <a:pPr marL="0" indent="0">
              <a:buNone/>
            </a:pPr>
            <a:r>
              <a:rPr lang="en-US" sz="2000" dirty="0" smtClean="0"/>
              <a:t>living </a:t>
            </a:r>
            <a:r>
              <a:rPr lang="en-US" sz="2000" dirty="0"/>
              <a:t>for the debtor and dependents </a:t>
            </a:r>
            <a:r>
              <a:rPr lang="en-US" sz="2000" dirty="0" smtClean="0"/>
              <a:t>if </a:t>
            </a:r>
            <a:r>
              <a:rPr lang="en-US" sz="2000" dirty="0"/>
              <a:t>forced </a:t>
            </a:r>
            <a:r>
              <a:rPr lang="en-US" sz="2000" dirty="0" smtClean="0"/>
              <a:t>to </a:t>
            </a:r>
            <a:r>
              <a:rPr lang="en-US" sz="2000" dirty="0"/>
              <a:t>pay </a:t>
            </a:r>
            <a:endParaRPr lang="en-US" sz="2000" dirty="0" smtClean="0"/>
          </a:p>
          <a:p>
            <a:pPr marL="0" indent="0">
              <a:buNone/>
            </a:pPr>
            <a:r>
              <a:rPr lang="en-US" sz="2000" dirty="0" smtClean="0"/>
              <a:t>off </a:t>
            </a:r>
            <a:r>
              <a:rPr lang="en-US" sz="2000" dirty="0"/>
              <a:t>student loans; </a:t>
            </a:r>
            <a:endParaRPr lang="en-US" sz="2000" dirty="0" smtClean="0"/>
          </a:p>
          <a:p>
            <a:pPr marL="0" indent="0">
              <a:buNone/>
            </a:pPr>
            <a:r>
              <a:rPr lang="en-US" sz="2000" dirty="0" smtClean="0"/>
              <a:t>This prong is probably the easiest of the factors to </a:t>
            </a:r>
          </a:p>
          <a:p>
            <a:pPr marL="0" indent="0">
              <a:buNone/>
            </a:pPr>
            <a:r>
              <a:rPr lang="en-US" sz="2000" dirty="0" smtClean="0"/>
              <a:t>prove and satisfy.  Either repayment is a hardship or</a:t>
            </a:r>
            <a:endParaRPr lang="en-US" sz="2000" dirty="0"/>
          </a:p>
          <a:p>
            <a:pPr marL="0" indent="0">
              <a:buNone/>
            </a:pPr>
            <a:r>
              <a:rPr lang="en-US" sz="2000" dirty="0" smtClean="0"/>
              <a:t>it isn’t.   Normally living at the poverty level will </a:t>
            </a:r>
          </a:p>
          <a:p>
            <a:pPr marL="0" indent="0">
              <a:buNone/>
            </a:pPr>
            <a:r>
              <a:rPr lang="en-US" sz="2000" dirty="0" smtClean="0"/>
              <a:t>satisfy this part of the test.  To see if you qualify </a:t>
            </a:r>
          </a:p>
          <a:p>
            <a:pPr marL="0" indent="0">
              <a:buNone/>
            </a:pPr>
            <a:r>
              <a:rPr lang="en-US" sz="2000" dirty="0" smtClean="0"/>
              <a:t>merely demonstrate the inability to pay for </a:t>
            </a:r>
          </a:p>
          <a:p>
            <a:pPr marL="0" indent="0">
              <a:buNone/>
            </a:pPr>
            <a:r>
              <a:rPr lang="en-US" sz="2000" dirty="0" smtClean="0"/>
              <a:t>necessary expenses such as  food, medical care, and</a:t>
            </a:r>
          </a:p>
          <a:p>
            <a:pPr marL="0" indent="0">
              <a:buNone/>
            </a:pPr>
            <a:r>
              <a:rPr lang="en-US" sz="2000" dirty="0" smtClean="0"/>
              <a:t>that income is about poverty level.  Prior </a:t>
            </a:r>
            <a:r>
              <a:rPr lang="en-US" sz="2000" dirty="0"/>
              <a:t>to </a:t>
            </a:r>
            <a:r>
              <a:rPr lang="en-US" sz="2000" dirty="0" smtClean="0"/>
              <a:t>undue </a:t>
            </a:r>
          </a:p>
          <a:p>
            <a:pPr marL="0" indent="0">
              <a:buNone/>
            </a:pPr>
            <a:r>
              <a:rPr lang="en-US" sz="2000" dirty="0" smtClean="0"/>
              <a:t>hardship </a:t>
            </a:r>
            <a:r>
              <a:rPr lang="en-US" sz="2000" dirty="0"/>
              <a:t>the debtor </a:t>
            </a:r>
            <a:r>
              <a:rPr lang="en-US" sz="2000" dirty="0" smtClean="0"/>
              <a:t>only </a:t>
            </a:r>
            <a:r>
              <a:rPr lang="en-US" sz="2000" dirty="0"/>
              <a:t>had to owe for 7 years in a </a:t>
            </a:r>
            <a:endParaRPr lang="en-US" sz="2000" dirty="0" smtClean="0"/>
          </a:p>
          <a:p>
            <a:pPr marL="0" indent="0">
              <a:buNone/>
            </a:pPr>
            <a:r>
              <a:rPr lang="en-US" sz="2000" dirty="0" smtClean="0"/>
              <a:t>standard </a:t>
            </a:r>
            <a:r>
              <a:rPr lang="en-US" sz="2000" dirty="0"/>
              <a:t>very </a:t>
            </a:r>
            <a:r>
              <a:rPr lang="en-US" sz="2000" dirty="0" smtClean="0"/>
              <a:t>similar </a:t>
            </a:r>
            <a:r>
              <a:rPr lang="en-US" sz="2000" dirty="0"/>
              <a:t>to income taxes that must be </a:t>
            </a:r>
            <a:endParaRPr lang="en-US" sz="2000" dirty="0" smtClean="0"/>
          </a:p>
          <a:p>
            <a:pPr marL="0" indent="0">
              <a:buNone/>
            </a:pPr>
            <a:r>
              <a:rPr lang="en-US" sz="2000" dirty="0" smtClean="0"/>
              <a:t>due </a:t>
            </a:r>
            <a:r>
              <a:rPr lang="en-US" sz="2000" dirty="0"/>
              <a:t>for 3 years </a:t>
            </a:r>
            <a:r>
              <a:rPr lang="en-US" sz="2000" dirty="0" smtClean="0"/>
              <a:t>before </a:t>
            </a:r>
            <a:r>
              <a:rPr lang="en-US" sz="2000" dirty="0"/>
              <a:t>they can be discharged.  </a:t>
            </a:r>
          </a:p>
          <a:p>
            <a:pPr marL="0" indent="0">
              <a:buNone/>
            </a:pPr>
            <a:endParaRPr lang="en-US" sz="2000" dirty="0" smtClean="0"/>
          </a:p>
          <a:p>
            <a:pPr marL="0" indent="0">
              <a:buNone/>
            </a:pPr>
            <a:r>
              <a:rPr lang="en-US" sz="2000" dirty="0" smtClean="0"/>
              <a: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31</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42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Brunner Test.</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r>
              <a:rPr lang="en-US" sz="2000" dirty="0" smtClean="0"/>
              <a:t>Second additional </a:t>
            </a:r>
            <a:r>
              <a:rPr lang="en-US" sz="2000" dirty="0"/>
              <a:t>circumstances exist </a:t>
            </a:r>
            <a:r>
              <a:rPr lang="en-US" sz="2000" dirty="0" smtClean="0"/>
              <a:t>indicating </a:t>
            </a:r>
          </a:p>
          <a:p>
            <a:pPr marL="0" indent="0">
              <a:buNone/>
            </a:pPr>
            <a:r>
              <a:rPr lang="en-US" sz="2000" dirty="0" smtClean="0"/>
              <a:t>that </a:t>
            </a:r>
            <a:r>
              <a:rPr lang="en-US" sz="2000" dirty="0"/>
              <a:t>this state of affairs is likely to persist </a:t>
            </a:r>
            <a:r>
              <a:rPr lang="en-US" sz="2000" dirty="0" smtClean="0"/>
              <a:t>for </a:t>
            </a:r>
            <a:r>
              <a:rPr lang="en-US" sz="2000" dirty="0"/>
              <a:t>a </a:t>
            </a:r>
            <a:endParaRPr lang="en-US" sz="2000" dirty="0" smtClean="0"/>
          </a:p>
          <a:p>
            <a:pPr marL="0" indent="0">
              <a:buNone/>
            </a:pPr>
            <a:r>
              <a:rPr lang="en-US" sz="2000" dirty="0" smtClean="0"/>
              <a:t>significant </a:t>
            </a:r>
            <a:r>
              <a:rPr lang="en-US" sz="2000" dirty="0"/>
              <a:t>portion of the repayment period of </a:t>
            </a:r>
            <a:r>
              <a:rPr lang="en-US" sz="2000" dirty="0" smtClean="0"/>
              <a:t>the </a:t>
            </a:r>
          </a:p>
          <a:p>
            <a:pPr marL="0" indent="0">
              <a:buNone/>
            </a:pPr>
            <a:r>
              <a:rPr lang="en-US" sz="2000" dirty="0" smtClean="0"/>
              <a:t>student </a:t>
            </a:r>
            <a:r>
              <a:rPr lang="en-US" sz="2000" dirty="0"/>
              <a:t>loans; </a:t>
            </a:r>
            <a:r>
              <a:rPr lang="en-US" sz="2000" dirty="0" smtClean="0"/>
              <a:t>This test is used to show that the </a:t>
            </a:r>
          </a:p>
          <a:p>
            <a:pPr marL="0" indent="0">
              <a:buNone/>
            </a:pPr>
            <a:r>
              <a:rPr lang="en-US" sz="2000" dirty="0" smtClean="0"/>
              <a:t>person will never in the future be able to repay.   It </a:t>
            </a:r>
          </a:p>
          <a:p>
            <a:pPr marL="0" indent="0">
              <a:buNone/>
            </a:pPr>
            <a:r>
              <a:rPr lang="en-US" sz="2000" dirty="0" smtClean="0"/>
              <a:t>sounds simple.  However it almost requires a finding</a:t>
            </a:r>
          </a:p>
          <a:p>
            <a:pPr marL="0" indent="0">
              <a:buNone/>
            </a:pPr>
            <a:r>
              <a:rPr lang="en-US" sz="2000" dirty="0" smtClean="0"/>
              <a:t> that a debtor will be forever disabled to earn an </a:t>
            </a:r>
          </a:p>
          <a:p>
            <a:pPr marL="0" indent="0">
              <a:buNone/>
            </a:pPr>
            <a:r>
              <a:rPr lang="en-US" sz="2000" dirty="0" smtClean="0"/>
              <a:t>income.  For instance a paraplegic attorney in </a:t>
            </a:r>
          </a:p>
          <a:p>
            <a:pPr marL="0" indent="0">
              <a:buNone/>
            </a:pPr>
            <a:r>
              <a:rPr lang="en-US" sz="2000" dirty="0" smtClean="0"/>
              <a:t>Nevada was granted a partial discharge eliminating</a:t>
            </a:r>
          </a:p>
          <a:p>
            <a:pPr marL="0" indent="0">
              <a:buNone/>
            </a:pPr>
            <a:r>
              <a:rPr lang="en-US" sz="2000" dirty="0" smtClean="0"/>
              <a:t>half of the debt and was required to use an IBR to </a:t>
            </a:r>
          </a:p>
          <a:p>
            <a:pPr marL="0" indent="0">
              <a:buNone/>
            </a:pPr>
            <a:r>
              <a:rPr lang="en-US" sz="2000" dirty="0" smtClean="0"/>
              <a:t>mange the remaining half.   This seems harsh but</a:t>
            </a:r>
          </a:p>
          <a:p>
            <a:pPr marL="0" indent="0">
              <a:buNone/>
            </a:pPr>
            <a:r>
              <a:rPr lang="en-US" sz="2000" dirty="0" smtClean="0"/>
              <a:t>the IBR payment would be zero.    In Re </a:t>
            </a:r>
            <a:r>
              <a:rPr lang="en-US" sz="2000" dirty="0" err="1" smtClean="0"/>
              <a:t>Nys</a:t>
            </a:r>
            <a:r>
              <a:rPr lang="en-US" sz="2000" dirty="0" smtClean="0"/>
              <a:t> 446  F. </a:t>
            </a:r>
          </a:p>
          <a:p>
            <a:pPr marL="0" indent="0">
              <a:buNone/>
            </a:pPr>
            <a:r>
              <a:rPr lang="en-US" sz="2000" dirty="0" smtClean="0"/>
              <a:t>3</a:t>
            </a:r>
            <a:r>
              <a:rPr lang="en-US" sz="2000" baseline="30000" dirty="0" smtClean="0"/>
              <a:t>rd</a:t>
            </a:r>
            <a:r>
              <a:rPr lang="en-US" sz="2000" dirty="0" smtClean="0"/>
              <a:t> 938 ( 9</a:t>
            </a:r>
            <a:r>
              <a:rPr lang="en-US" sz="2000" baseline="30000" dirty="0" smtClean="0"/>
              <a:t>th</a:t>
            </a:r>
            <a:r>
              <a:rPr lang="en-US" sz="2000" dirty="0" smtClean="0"/>
              <a:t> Cir. 2009) shows the factors of age, </a:t>
            </a:r>
          </a:p>
          <a:p>
            <a:pPr marL="0" indent="0">
              <a:buNone/>
            </a:pPr>
            <a:r>
              <a:rPr lang="en-US" sz="2000" dirty="0" smtClean="0"/>
              <a:t>peaked earnings and children are factors.  </a:t>
            </a:r>
          </a:p>
          <a:p>
            <a:pPr marL="0" indent="0">
              <a:buNone/>
            </a:pPr>
            <a:endParaRPr lang="en-US" sz="20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32</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753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Brunner Test.</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pPr marL="0" indent="0">
              <a:buNone/>
            </a:pPr>
            <a:r>
              <a:rPr lang="en-US" sz="1800" dirty="0" smtClean="0"/>
              <a:t>Third that </a:t>
            </a:r>
            <a:r>
              <a:rPr lang="en-US" sz="1800" dirty="0"/>
              <a:t>the debtor </a:t>
            </a:r>
            <a:r>
              <a:rPr lang="en-US" sz="1800" dirty="0" smtClean="0"/>
              <a:t>has made good faith efforts to repay </a:t>
            </a:r>
          </a:p>
          <a:p>
            <a:pPr marL="0" indent="0">
              <a:buNone/>
            </a:pPr>
            <a:r>
              <a:rPr lang="en-US" sz="1800" dirty="0" smtClean="0"/>
              <a:t>the loan.  This standard seems easy to meet. The debtor </a:t>
            </a:r>
          </a:p>
          <a:p>
            <a:pPr marL="0" indent="0">
              <a:buNone/>
            </a:pPr>
            <a:r>
              <a:rPr lang="en-US" sz="1800" dirty="0" smtClean="0"/>
              <a:t>does not need </a:t>
            </a:r>
            <a:r>
              <a:rPr lang="en-US" sz="1800" dirty="0"/>
              <a:t>not be at poverty level </a:t>
            </a:r>
            <a:r>
              <a:rPr lang="en-US" sz="1800" dirty="0" smtClean="0"/>
              <a:t>or go without </a:t>
            </a:r>
          </a:p>
          <a:p>
            <a:pPr marL="0" indent="0">
              <a:buNone/>
            </a:pPr>
            <a:r>
              <a:rPr lang="en-US" sz="1800" dirty="0" smtClean="0"/>
              <a:t>medical care to demonstrate he is entitled </a:t>
            </a:r>
            <a:r>
              <a:rPr lang="en-US" sz="1800" dirty="0"/>
              <a:t>to </a:t>
            </a:r>
            <a:r>
              <a:rPr lang="en-US" sz="1800" dirty="0" smtClean="0"/>
              <a:t>discharge. </a:t>
            </a:r>
          </a:p>
          <a:p>
            <a:pPr marL="0" indent="0">
              <a:buNone/>
            </a:pPr>
            <a:r>
              <a:rPr lang="en-US" sz="1800" dirty="0" smtClean="0"/>
              <a:t>See </a:t>
            </a:r>
            <a:r>
              <a:rPr lang="en-US" sz="1800" i="1" dirty="0" smtClean="0"/>
              <a:t>In </a:t>
            </a:r>
            <a:r>
              <a:rPr lang="en-US" sz="1800" i="1" dirty="0"/>
              <a:t>re </a:t>
            </a:r>
            <a:r>
              <a:rPr lang="en-US" sz="1800" i="1" dirty="0" smtClean="0"/>
              <a:t>Hornsby</a:t>
            </a:r>
            <a:r>
              <a:rPr lang="en-US" sz="1800" dirty="0" smtClean="0"/>
              <a:t>, </a:t>
            </a:r>
            <a:r>
              <a:rPr lang="en-US" sz="1800" dirty="0"/>
              <a:t>144 </a:t>
            </a:r>
            <a:r>
              <a:rPr lang="en-US" sz="1800" dirty="0" smtClean="0"/>
              <a:t>F.3d </a:t>
            </a:r>
            <a:r>
              <a:rPr lang="en-US" sz="1800" dirty="0"/>
              <a:t>433 </a:t>
            </a:r>
            <a:r>
              <a:rPr lang="en-US" sz="1800" dirty="0" smtClean="0"/>
              <a:t>(</a:t>
            </a:r>
            <a:r>
              <a:rPr lang="en-US" sz="1800" dirty="0"/>
              <a:t>6</a:t>
            </a:r>
            <a:r>
              <a:rPr lang="en-US" sz="1800" baseline="30000" dirty="0"/>
              <a:t>th</a:t>
            </a:r>
            <a:r>
              <a:rPr lang="en-US" sz="1800" dirty="0"/>
              <a:t> Cir. </a:t>
            </a:r>
            <a:r>
              <a:rPr lang="en-US" sz="1800" dirty="0" smtClean="0"/>
              <a:t>1998).  But  a </a:t>
            </a:r>
          </a:p>
          <a:p>
            <a:pPr marL="0" indent="0">
              <a:buNone/>
            </a:pPr>
            <a:r>
              <a:rPr lang="en-US" sz="1800" dirty="0" smtClean="0"/>
              <a:t>creditor will often look at any luxury expense that the </a:t>
            </a:r>
          </a:p>
          <a:p>
            <a:pPr marL="0" indent="0">
              <a:buNone/>
            </a:pPr>
            <a:r>
              <a:rPr lang="en-US" sz="1800" dirty="0" smtClean="0"/>
              <a:t>student has spent to prove that the debtor has not made </a:t>
            </a:r>
          </a:p>
          <a:p>
            <a:pPr marL="0" indent="0">
              <a:buNone/>
            </a:pPr>
            <a:r>
              <a:rPr lang="en-US" sz="1800" dirty="0" smtClean="0"/>
              <a:t>good faith efforts.  IBR makes this difficult for government </a:t>
            </a:r>
          </a:p>
          <a:p>
            <a:pPr marL="0" indent="0">
              <a:buNone/>
            </a:pPr>
            <a:r>
              <a:rPr lang="en-US" sz="1800" dirty="0" smtClean="0"/>
              <a:t>loans since repayment can be 0.   However a person may </a:t>
            </a:r>
          </a:p>
          <a:p>
            <a:pPr marL="0" indent="0">
              <a:buNone/>
            </a:pPr>
            <a:r>
              <a:rPr lang="en-US" sz="1800" dirty="0" smtClean="0"/>
              <a:t>have an income and not be able to afford the IBR payment. </a:t>
            </a:r>
          </a:p>
          <a:p>
            <a:pPr marL="0" indent="0">
              <a:buNone/>
            </a:pPr>
            <a:r>
              <a:rPr lang="en-US" sz="1800" dirty="0" smtClean="0"/>
              <a:t>Also IBR is not available for private student loans.  </a:t>
            </a:r>
          </a:p>
          <a:p>
            <a:pPr marL="0" indent="0">
              <a:buNone/>
            </a:pPr>
            <a:r>
              <a:rPr lang="en-US" sz="1800" dirty="0" smtClean="0"/>
              <a:t>This prong of the test is to insure that an undue hardship </a:t>
            </a:r>
          </a:p>
          <a:p>
            <a:pPr marL="0" indent="0">
              <a:buNone/>
            </a:pPr>
            <a:r>
              <a:rPr lang="en-US" sz="1800" dirty="0" smtClean="0"/>
              <a:t>discharge is only granted for government loans only</a:t>
            </a:r>
          </a:p>
          <a:p>
            <a:pPr marL="0" indent="0">
              <a:buNone/>
            </a:pPr>
            <a:r>
              <a:rPr lang="en-US" sz="1800" dirty="0" smtClean="0"/>
              <a:t>as a last resort after exhausting all of the other programs.</a:t>
            </a:r>
          </a:p>
          <a:p>
            <a:pPr marL="0" indent="0">
              <a:buNone/>
            </a:pPr>
            <a:r>
              <a:rPr lang="en-US" sz="1800" dirty="0" smtClean="0"/>
              <a:t>IBR is not available for parent plus, private loans, loans </a:t>
            </a:r>
          </a:p>
          <a:p>
            <a:pPr marL="0" indent="0">
              <a:buNone/>
            </a:pPr>
            <a:r>
              <a:rPr lang="en-US" sz="1800" dirty="0" smtClean="0"/>
              <a:t>in default that cant be consolidated or that have gone to judgment.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33</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486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Partial discharges and other tests.</a:t>
            </a:r>
            <a:endParaRPr lang="en-IN" dirty="0" smtClean="0"/>
          </a:p>
        </p:txBody>
      </p:sp>
      <p:sp>
        <p:nvSpPr>
          <p:cNvPr id="14339" name="Content Placeholder 2"/>
          <p:cNvSpPr>
            <a:spLocks noGrp="1"/>
          </p:cNvSpPr>
          <p:nvPr>
            <p:ph idx="1"/>
          </p:nvPr>
        </p:nvSpPr>
        <p:spPr>
          <a:xfrm>
            <a:off x="179512" y="980728"/>
            <a:ext cx="8712968" cy="5328593"/>
          </a:xfrm>
        </p:spPr>
        <p:txBody>
          <a:bodyPr numCol="1"/>
          <a:lstStyle/>
          <a:p>
            <a:pPr marL="0" lvl="0" indent="0">
              <a:buClr>
                <a:srgbClr val="003366">
                  <a:lumMod val="75000"/>
                </a:srgbClr>
              </a:buClr>
              <a:buNone/>
            </a:pPr>
            <a:r>
              <a:rPr lang="en-US" sz="2000" dirty="0">
                <a:solidFill>
                  <a:srgbClr val="000000"/>
                </a:solidFill>
              </a:rPr>
              <a:t>In some cases if the Debtor asks for a discharge </a:t>
            </a:r>
            <a:r>
              <a:rPr lang="en-US" sz="2000" dirty="0" smtClean="0">
                <a:solidFill>
                  <a:srgbClr val="000000"/>
                </a:solidFill>
              </a:rPr>
              <a:t>in an</a:t>
            </a:r>
          </a:p>
          <a:p>
            <a:pPr marL="0" lvl="0" indent="0">
              <a:buClr>
                <a:srgbClr val="003366">
                  <a:lumMod val="75000"/>
                </a:srgbClr>
              </a:buClr>
              <a:buNone/>
            </a:pPr>
            <a:r>
              <a:rPr lang="en-US" sz="2000" dirty="0" smtClean="0">
                <a:solidFill>
                  <a:srgbClr val="000000"/>
                </a:solidFill>
              </a:rPr>
              <a:t> </a:t>
            </a:r>
            <a:r>
              <a:rPr lang="en-US" sz="2000" dirty="0">
                <a:solidFill>
                  <a:srgbClr val="000000"/>
                </a:solidFill>
              </a:rPr>
              <a:t>adversary proceeding the judge may discharge part </a:t>
            </a:r>
            <a:endParaRPr lang="en-US" sz="2000" dirty="0" smtClean="0">
              <a:solidFill>
                <a:srgbClr val="000000"/>
              </a:solidFill>
            </a:endParaRPr>
          </a:p>
          <a:p>
            <a:pPr marL="0" lvl="0" indent="0">
              <a:buClr>
                <a:srgbClr val="003366">
                  <a:lumMod val="75000"/>
                </a:srgbClr>
              </a:buClr>
              <a:buNone/>
            </a:pPr>
            <a:r>
              <a:rPr lang="en-US" sz="2000" dirty="0" smtClean="0">
                <a:solidFill>
                  <a:srgbClr val="000000"/>
                </a:solidFill>
              </a:rPr>
              <a:t>of </a:t>
            </a:r>
            <a:r>
              <a:rPr lang="en-US" sz="2000" dirty="0">
                <a:solidFill>
                  <a:srgbClr val="000000"/>
                </a:solidFill>
              </a:rPr>
              <a:t>the debt and leave the rest</a:t>
            </a:r>
            <a:r>
              <a:rPr lang="en-US" sz="2000" dirty="0" smtClean="0">
                <a:solidFill>
                  <a:srgbClr val="EAEAEA">
                    <a:lumMod val="10000"/>
                  </a:srgbClr>
                </a:solidFill>
                <a:ea typeface="ＭＳ Ｐゴシック" pitchFamily="34" charset="-128"/>
              </a:rPr>
              <a:t>.</a:t>
            </a:r>
          </a:p>
          <a:p>
            <a:pPr marL="0" lvl="0" indent="0">
              <a:buClr>
                <a:srgbClr val="003366">
                  <a:lumMod val="75000"/>
                </a:srgbClr>
              </a:buClr>
              <a:buNone/>
            </a:pPr>
            <a:endParaRPr lang="en-US" sz="2000" dirty="0">
              <a:solidFill>
                <a:srgbClr val="EAEAEA">
                  <a:lumMod val="10000"/>
                </a:srgbClr>
              </a:solidFill>
              <a:ea typeface="ＭＳ Ｐゴシック" pitchFamily="34" charset="-128"/>
            </a:endParaRPr>
          </a:p>
          <a:p>
            <a:pPr marL="0" lvl="0" indent="0">
              <a:buClr>
                <a:srgbClr val="003366">
                  <a:lumMod val="75000"/>
                </a:srgbClr>
              </a:buClr>
              <a:buNone/>
            </a:pPr>
            <a:r>
              <a:rPr lang="en-US" sz="2000" dirty="0">
                <a:solidFill>
                  <a:srgbClr val="EAEAEA">
                    <a:lumMod val="10000"/>
                  </a:srgbClr>
                </a:solidFill>
                <a:ea typeface="ＭＳ Ｐゴシック" pitchFamily="34" charset="-128"/>
              </a:rPr>
              <a:t>In other cases the judge may temporarily discharge </a:t>
            </a:r>
            <a:endParaRPr lang="en-US" sz="2000" dirty="0" smtClean="0">
              <a:solidFill>
                <a:srgbClr val="EAEAEA">
                  <a:lumMod val="10000"/>
                </a:srgbClr>
              </a:solidFill>
              <a:ea typeface="ＭＳ Ｐゴシック" pitchFamily="34" charset="-128"/>
            </a:endParaRPr>
          </a:p>
          <a:p>
            <a:pPr marL="0" lvl="0" indent="0">
              <a:buClr>
                <a:srgbClr val="003366">
                  <a:lumMod val="75000"/>
                </a:srgbClr>
              </a:buClr>
              <a:buNone/>
            </a:pPr>
            <a:r>
              <a:rPr lang="en-US" sz="2000" dirty="0" smtClean="0">
                <a:solidFill>
                  <a:srgbClr val="EAEAEA">
                    <a:lumMod val="10000"/>
                  </a:srgbClr>
                </a:solidFill>
                <a:ea typeface="ＭＳ Ｐゴシック" pitchFamily="34" charset="-128"/>
              </a:rPr>
              <a:t>the </a:t>
            </a:r>
            <a:r>
              <a:rPr lang="en-US" sz="2000" dirty="0">
                <a:solidFill>
                  <a:srgbClr val="EAEAEA">
                    <a:lumMod val="10000"/>
                  </a:srgbClr>
                </a:solidFill>
                <a:ea typeface="ＭＳ Ｐゴシック" pitchFamily="34" charset="-128"/>
              </a:rPr>
              <a:t>debt or require a nominal payment </a:t>
            </a:r>
            <a:r>
              <a:rPr lang="en-US" sz="2000" dirty="0" smtClean="0">
                <a:solidFill>
                  <a:srgbClr val="EAEAEA">
                    <a:lumMod val="10000"/>
                  </a:srgbClr>
                </a:solidFill>
                <a:ea typeface="ＭＳ Ｐゴシック" pitchFamily="34" charset="-128"/>
              </a:rPr>
              <a:t>to </a:t>
            </a:r>
            <a:r>
              <a:rPr lang="en-US" sz="2000" dirty="0">
                <a:solidFill>
                  <a:srgbClr val="EAEAEA">
                    <a:lumMod val="10000"/>
                  </a:srgbClr>
                </a:solidFill>
                <a:ea typeface="ＭＳ Ｐゴシック" pitchFamily="34" charset="-128"/>
              </a:rPr>
              <a:t>wait and </a:t>
            </a:r>
            <a:endParaRPr lang="en-US" sz="2000" dirty="0" smtClean="0">
              <a:solidFill>
                <a:srgbClr val="EAEAEA">
                  <a:lumMod val="10000"/>
                </a:srgbClr>
              </a:solidFill>
              <a:ea typeface="ＭＳ Ｐゴシック" pitchFamily="34" charset="-128"/>
            </a:endParaRPr>
          </a:p>
          <a:p>
            <a:pPr marL="0" lvl="0" indent="0">
              <a:buClr>
                <a:srgbClr val="003366">
                  <a:lumMod val="75000"/>
                </a:srgbClr>
              </a:buClr>
              <a:buNone/>
            </a:pPr>
            <a:r>
              <a:rPr lang="en-US" sz="2000" dirty="0" smtClean="0">
                <a:solidFill>
                  <a:srgbClr val="EAEAEA">
                    <a:lumMod val="10000"/>
                  </a:srgbClr>
                </a:solidFill>
                <a:ea typeface="ＭＳ Ｐゴシック" pitchFamily="34" charset="-128"/>
              </a:rPr>
              <a:t>see </a:t>
            </a:r>
            <a:r>
              <a:rPr lang="en-US" sz="2000" dirty="0">
                <a:solidFill>
                  <a:srgbClr val="EAEAEA">
                    <a:lumMod val="10000"/>
                  </a:srgbClr>
                </a:solidFill>
                <a:ea typeface="ＭＳ Ｐゴシック" pitchFamily="34" charset="-128"/>
              </a:rPr>
              <a:t>to review the case a year or two later to see if </a:t>
            </a:r>
            <a:endParaRPr lang="en-US" sz="2000" dirty="0" smtClean="0">
              <a:solidFill>
                <a:srgbClr val="EAEAEA">
                  <a:lumMod val="10000"/>
                </a:srgbClr>
              </a:solidFill>
              <a:ea typeface="ＭＳ Ｐゴシック" pitchFamily="34" charset="-128"/>
            </a:endParaRPr>
          </a:p>
          <a:p>
            <a:pPr marL="0" lvl="0" indent="0">
              <a:buClr>
                <a:srgbClr val="003366">
                  <a:lumMod val="75000"/>
                </a:srgbClr>
              </a:buClr>
              <a:buNone/>
            </a:pPr>
            <a:r>
              <a:rPr lang="en-US" sz="2000" dirty="0" smtClean="0">
                <a:solidFill>
                  <a:srgbClr val="EAEAEA">
                    <a:lumMod val="10000"/>
                  </a:srgbClr>
                </a:solidFill>
                <a:ea typeface="ＭＳ Ｐゴシック" pitchFamily="34" charset="-128"/>
              </a:rPr>
              <a:t>conditions </a:t>
            </a:r>
            <a:r>
              <a:rPr lang="en-US" sz="2000" dirty="0">
                <a:solidFill>
                  <a:srgbClr val="EAEAEA">
                    <a:lumMod val="10000"/>
                  </a:srgbClr>
                </a:solidFill>
                <a:ea typeface="ＭＳ Ｐゴシック" pitchFamily="34" charset="-128"/>
              </a:rPr>
              <a:t>have changed. </a:t>
            </a:r>
          </a:p>
          <a:p>
            <a:pPr marL="0" lvl="0" indent="0">
              <a:buClr>
                <a:srgbClr val="003366">
                  <a:lumMod val="75000"/>
                </a:srgbClr>
              </a:buClr>
              <a:buNone/>
            </a:pPr>
            <a:endParaRPr lang="en-US" sz="2000" dirty="0" smtClean="0"/>
          </a:p>
          <a:p>
            <a:pPr marL="0" lvl="0" indent="0">
              <a:buClr>
                <a:srgbClr val="003366">
                  <a:lumMod val="75000"/>
                </a:srgbClr>
              </a:buClr>
              <a:buNone/>
            </a:pPr>
            <a:r>
              <a:rPr lang="en-US" sz="2000" dirty="0" smtClean="0"/>
              <a:t>The newest standard </a:t>
            </a:r>
            <a:r>
              <a:rPr lang="en-US" sz="2000" dirty="0"/>
              <a:t>for a hardship </a:t>
            </a:r>
            <a:r>
              <a:rPr lang="en-US" sz="2000" dirty="0" smtClean="0"/>
              <a:t>discharge is the </a:t>
            </a:r>
          </a:p>
          <a:p>
            <a:pPr marL="0" lvl="0" indent="0">
              <a:buClr>
                <a:srgbClr val="003366">
                  <a:lumMod val="75000"/>
                </a:srgbClr>
              </a:buClr>
              <a:buNone/>
            </a:pPr>
            <a:r>
              <a:rPr lang="en-US" sz="2000" dirty="0" smtClean="0"/>
              <a:t>totality </a:t>
            </a:r>
            <a:r>
              <a:rPr lang="en-US" sz="2000" dirty="0"/>
              <a:t>of the circumstances </a:t>
            </a:r>
            <a:r>
              <a:rPr lang="en-US" sz="2000" dirty="0" smtClean="0"/>
              <a:t>test.  New York invented </a:t>
            </a:r>
          </a:p>
          <a:p>
            <a:pPr marL="0" lvl="0" indent="0">
              <a:buClr>
                <a:srgbClr val="003366">
                  <a:lumMod val="75000"/>
                </a:srgbClr>
              </a:buClr>
              <a:buNone/>
            </a:pPr>
            <a:r>
              <a:rPr lang="en-US" sz="2000" dirty="0" smtClean="0"/>
              <a:t>the Brunner test but now NY, the Eighth, First and </a:t>
            </a:r>
          </a:p>
          <a:p>
            <a:pPr marL="0" lvl="0" indent="0">
              <a:buClr>
                <a:srgbClr val="003366">
                  <a:lumMod val="75000"/>
                </a:srgbClr>
              </a:buClr>
              <a:buNone/>
            </a:pPr>
            <a:r>
              <a:rPr lang="en-US" sz="2000" dirty="0" smtClean="0"/>
              <a:t>other Circuits have replaced Brunner by this test </a:t>
            </a:r>
          </a:p>
          <a:p>
            <a:pPr marL="0" lvl="0" indent="0">
              <a:buClr>
                <a:srgbClr val="003366">
                  <a:lumMod val="75000"/>
                </a:srgbClr>
              </a:buClr>
              <a:buNone/>
            </a:pPr>
            <a:r>
              <a:rPr lang="en-US" sz="2000" dirty="0" smtClean="0"/>
              <a:t>which looks at all the factors to determine whether </a:t>
            </a:r>
          </a:p>
          <a:p>
            <a:pPr marL="0" lvl="0" indent="0">
              <a:buClr>
                <a:srgbClr val="003366">
                  <a:lumMod val="75000"/>
                </a:srgbClr>
              </a:buClr>
              <a:buNone/>
            </a:pPr>
            <a:r>
              <a:rPr lang="en-US" sz="2000" dirty="0" smtClean="0"/>
              <a:t>repayment is a hardship.     </a:t>
            </a:r>
            <a:endParaRPr lang="en-US" sz="2000" dirty="0">
              <a:solidFill>
                <a:srgbClr val="EAEAEA">
                  <a:lumMod val="10000"/>
                </a:srgbClr>
              </a:solidFill>
              <a:ea typeface="ＭＳ Ｐゴシック" pitchFamily="34" charset="-128"/>
            </a:endParaRPr>
          </a:p>
          <a:p>
            <a:pPr marL="0" indent="0">
              <a:buNone/>
            </a:pPr>
            <a:r>
              <a:rPr lang="en-US" sz="2000" dirty="0" smtClean="0"/>
              <a: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34</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92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New Totality of the Circumstances Test.</a:t>
            </a:r>
            <a:endParaRPr lang="en-IN" dirty="0" smtClean="0"/>
          </a:p>
        </p:txBody>
      </p:sp>
      <p:sp>
        <p:nvSpPr>
          <p:cNvPr id="14339" name="Content Placeholder 2"/>
          <p:cNvSpPr>
            <a:spLocks noGrp="1"/>
          </p:cNvSpPr>
          <p:nvPr>
            <p:ph idx="1"/>
          </p:nvPr>
        </p:nvSpPr>
        <p:spPr>
          <a:xfrm>
            <a:off x="179512" y="1042729"/>
            <a:ext cx="8712968" cy="5482615"/>
          </a:xfrm>
        </p:spPr>
        <p:txBody>
          <a:bodyPr numCol="1"/>
          <a:lstStyle/>
          <a:p>
            <a:r>
              <a:rPr lang="en-US" sz="1800" dirty="0" smtClean="0"/>
              <a:t>The totality of the circumstances seems to be gaining </a:t>
            </a:r>
          </a:p>
          <a:p>
            <a:pPr marL="0" indent="0">
              <a:buNone/>
            </a:pPr>
            <a:r>
              <a:rPr lang="en-US" sz="1800" dirty="0" smtClean="0"/>
              <a:t>acceptance.   This seems a lighter standard than Brunner.  </a:t>
            </a:r>
          </a:p>
          <a:p>
            <a:r>
              <a:rPr lang="en-US" sz="1800" dirty="0" smtClean="0"/>
              <a:t>Presently several bills in Congress have been proposed </a:t>
            </a:r>
          </a:p>
          <a:p>
            <a:pPr marL="0" indent="0">
              <a:buNone/>
            </a:pPr>
            <a:r>
              <a:rPr lang="en-US" sz="1800" dirty="0" smtClean="0"/>
              <a:t>to change the undue standard but none have been </a:t>
            </a:r>
          </a:p>
          <a:p>
            <a:pPr marL="0" indent="0">
              <a:buNone/>
            </a:pPr>
            <a:r>
              <a:rPr lang="en-US" sz="1800" dirty="0" smtClean="0"/>
              <a:t>passed.  Whenever the changes are suggested millions of </a:t>
            </a:r>
          </a:p>
          <a:p>
            <a:pPr marL="0" indent="0">
              <a:buNone/>
            </a:pPr>
            <a:r>
              <a:rPr lang="en-US" sz="1800" dirty="0" smtClean="0"/>
              <a:t>dollars are spent by banks and insurance to defeat </a:t>
            </a:r>
          </a:p>
          <a:p>
            <a:pPr marL="0" indent="0">
              <a:buNone/>
            </a:pPr>
            <a:r>
              <a:rPr lang="en-US" sz="1800" dirty="0" smtClean="0"/>
              <a:t>proposed changes.  Over 128 million was spent to lobby </a:t>
            </a:r>
          </a:p>
          <a:p>
            <a:pPr marL="0" indent="0">
              <a:buNone/>
            </a:pPr>
            <a:r>
              <a:rPr lang="en-US" sz="1800" dirty="0" smtClean="0"/>
              <a:t>Making private student loans non </a:t>
            </a:r>
            <a:r>
              <a:rPr lang="en-US" sz="1800" dirty="0" err="1" smtClean="0"/>
              <a:t>dischargebale</a:t>
            </a:r>
            <a:r>
              <a:rPr lang="en-US" sz="1800" dirty="0" smtClean="0"/>
              <a:t> in 2005.  </a:t>
            </a:r>
          </a:p>
          <a:p>
            <a:pPr marL="0" indent="0">
              <a:buNone/>
            </a:pPr>
            <a:r>
              <a:rPr lang="en-US" sz="1800" dirty="0" smtClean="0"/>
              <a:t>Consumers have little chance against such lobby spending.  </a:t>
            </a:r>
            <a:endParaRPr lang="en-US" sz="1800" dirty="0"/>
          </a:p>
          <a:p>
            <a:r>
              <a:rPr lang="en-US" sz="1800" dirty="0" smtClean="0"/>
              <a:t>A different approach may be used by paying long-term</a:t>
            </a:r>
          </a:p>
          <a:p>
            <a:pPr marL="0" indent="0">
              <a:buNone/>
            </a:pPr>
            <a:r>
              <a:rPr lang="en-US" sz="1800" dirty="0" smtClean="0"/>
              <a:t>Governmental student loans in full in Chapter 13 cases </a:t>
            </a:r>
          </a:p>
          <a:p>
            <a:pPr marL="0" indent="0">
              <a:buNone/>
            </a:pPr>
            <a:r>
              <a:rPr lang="en-US" sz="1800" dirty="0" smtClean="0"/>
              <a:t>while paying private loans and credit cards partially as </a:t>
            </a:r>
          </a:p>
          <a:p>
            <a:pPr marL="0" indent="0">
              <a:buNone/>
            </a:pPr>
            <a:r>
              <a:rPr lang="en-US" sz="1800" dirty="0" smtClean="0"/>
              <a:t>general unsecured debts. Debts that have obligations over 60 months can be </a:t>
            </a:r>
          </a:p>
          <a:p>
            <a:pPr marL="0" indent="0">
              <a:buNone/>
            </a:pPr>
            <a:r>
              <a:rPr lang="en-US" sz="1800" dirty="0"/>
              <a:t>p</a:t>
            </a:r>
            <a:r>
              <a:rPr lang="en-US" sz="1800" dirty="0" smtClean="0"/>
              <a:t>aid directly in full under section 1322 but similar</a:t>
            </a:r>
          </a:p>
          <a:p>
            <a:pPr marL="0" indent="0">
              <a:buNone/>
            </a:pPr>
            <a:r>
              <a:rPr lang="en-US" sz="1800" dirty="0" smtClean="0"/>
              <a:t>unsecured debts must not “unfairly” discriminate 1322 (b).</a:t>
            </a:r>
          </a:p>
          <a:p>
            <a:pPr marL="0" indent="0">
              <a:buNone/>
            </a:pPr>
            <a:r>
              <a:rPr lang="en-US" sz="1800" dirty="0" smtClean="0"/>
              <a:t>Since the other debts are federal they are not similar.   </a:t>
            </a:r>
          </a:p>
          <a:p>
            <a:pPr marL="0" indent="0">
              <a:buNone/>
            </a:pPr>
            <a:r>
              <a:rPr lang="en-US" sz="1800" dirty="0" smtClean="0"/>
              <a:t> </a:t>
            </a:r>
            <a:endParaRPr lang="en-US" sz="1800" dirty="0"/>
          </a:p>
          <a:p>
            <a:pPr marL="0" indent="0">
              <a:buNone/>
            </a:pPr>
            <a:endParaRPr lang="en-US" sz="2000"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35</a:t>
            </a:fld>
            <a:endParaRPr lang="en-IN" dirty="0">
              <a:solidFill>
                <a:srgbClr val="BE1E2D"/>
              </a:solidFill>
            </a:endParaRPr>
          </a:p>
        </p:txBody>
      </p:sp>
      <p:pic>
        <p:nvPicPr>
          <p:cNvPr id="3076" name="Picture 4" descr="C:\Users\Elliyas\Desktop\daily_mails\NICK\ppt presentation\downloaded photos\Cropped photos\Cropped\Trees\Green_leaves_by_SuryKendra cropp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9" y="2441271"/>
            <a:ext cx="3082614" cy="1074488"/>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7" name="Picture 5" descr="C:\Users\Elliyas\Desktop\daily_mails\NICK\ppt presentation\downloaded photos\Cropped photos\Cropped\Trees\Louisville Kentucky Bankruptcy Attorne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340" y="1196751"/>
            <a:ext cx="3082614" cy="1078915"/>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8" name="Picture 6" descr="C:\Users\Elliyas\Desktop\daily_mails\NICK\ppt presentation\downloaded photos\Cropped photos\Cropped\Trees\4726 cropp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4126" y="3645024"/>
            <a:ext cx="3082614" cy="1080119"/>
          </a:xfrm>
          <a:prstGeom prst="round2DiagRect">
            <a:avLst/>
          </a:prstGeom>
          <a:noFill/>
          <a:extLst>
            <a:ext uri="{909E8E84-426E-40DD-AFC4-6F175D3DCCD1}">
              <a14:hiddenFill xmlns:a14="http://schemas.microsoft.com/office/drawing/2010/main">
                <a:solidFill>
                  <a:srgbClr val="FFFFFF"/>
                </a:solidFill>
              </a14:hiddenFill>
            </a:ext>
          </a:extLst>
        </p:spPr>
      </p:pic>
      <p:pic>
        <p:nvPicPr>
          <p:cNvPr id="3079" name="Picture 7" descr="C:\Users\Elliyas\Desktop\daily_mails\NICK\ppt presentation\downloaded photos\Cropped photos\Cropped\Trees\fv_trees cropp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24127" y="4941168"/>
            <a:ext cx="3082613" cy="107173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90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Elliyas\Desktop\daily_mails\NICK\ppt presentation\downloaded photos\Cropped photos\Cropped\131405c91193F-2F55 cropped.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0" y="71809"/>
            <a:ext cx="9144000" cy="3958324"/>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806500"/>
            <a:ext cx="8496944" cy="1362075"/>
          </a:xfrm>
        </p:spPr>
        <p:txBody>
          <a:bodyPr/>
          <a:lstStyle/>
          <a:p>
            <a:r>
              <a:rPr lang="en-US" sz="3600" b="0" cap="none" dirty="0" smtClean="0">
                <a:solidFill>
                  <a:schemeClr val="bg1"/>
                </a:solidFill>
              </a:rPr>
              <a:t>Combining the Tools</a:t>
            </a:r>
            <a:endParaRPr lang="en-IN" sz="3600" b="0" cap="none" dirty="0">
              <a:solidFill>
                <a:schemeClr val="bg1"/>
              </a:solidFill>
            </a:endParaRPr>
          </a:p>
        </p:txBody>
      </p:sp>
      <p:sp>
        <p:nvSpPr>
          <p:cNvPr id="14339" name="Content Placeholder 2"/>
          <p:cNvSpPr>
            <a:spLocks noGrp="1"/>
          </p:cNvSpPr>
          <p:nvPr>
            <p:ph type="body" idx="1"/>
          </p:nvPr>
        </p:nvSpPr>
        <p:spPr>
          <a:xfrm>
            <a:off x="179512" y="548680"/>
            <a:ext cx="3816424" cy="401836"/>
          </a:xfrm>
        </p:spPr>
        <p:txBody>
          <a:bodyPr/>
          <a:lstStyle/>
          <a:p>
            <a:r>
              <a:rPr lang="en-US" sz="1800" dirty="0" smtClean="0">
                <a:solidFill>
                  <a:schemeClr val="bg1"/>
                </a:solidFill>
              </a:rPr>
              <a:t>A final Solution to achieve a Fresh Start</a:t>
            </a:r>
            <a:endParaRPr lang="en-IN" sz="1800" dirty="0">
              <a:solidFill>
                <a:schemeClr val="bg1"/>
              </a:solidFill>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36</a:t>
            </a:fld>
            <a:endParaRPr lang="en-IN" dirty="0">
              <a:solidFill>
                <a:srgbClr val="BE1E2D"/>
              </a:solidFill>
            </a:endParaRPr>
          </a:p>
        </p:txBody>
      </p:sp>
    </p:spTree>
    <p:extLst>
      <p:ext uri="{BB962C8B-B14F-4D97-AF65-F5344CB8AC3E}">
        <p14:creationId xmlns:p14="http://schemas.microsoft.com/office/powerpoint/2010/main" val="3413127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Elliyas\Desktop\daily_mails\NICK\ppt presentation\downloaded photos\Cropped photos\Cropped\Green Leaves Sprouts\Kentucky Foreclosur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876288"/>
            <a:ext cx="601133" cy="4000984"/>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p:txBody>
          <a:bodyPr/>
          <a:lstStyle/>
          <a:p>
            <a:r>
              <a:rPr lang="en-US" dirty="0" smtClean="0"/>
              <a:t>A combination of IBR and Bankruptcy seems to be the most effective solution</a:t>
            </a:r>
            <a:endParaRPr lang="en-IN" dirty="0" smtClean="0">
              <a:solidFill>
                <a:schemeClr val="bg1">
                  <a:lumMod val="65000"/>
                </a:schemeClr>
              </a:solidFill>
            </a:endParaRPr>
          </a:p>
        </p:txBody>
      </p:sp>
      <p:sp>
        <p:nvSpPr>
          <p:cNvPr id="14339" name="Content Placeholder 2"/>
          <p:cNvSpPr>
            <a:spLocks noGrp="1"/>
          </p:cNvSpPr>
          <p:nvPr>
            <p:ph idx="1"/>
          </p:nvPr>
        </p:nvSpPr>
        <p:spPr>
          <a:xfrm>
            <a:off x="683568" y="1124744"/>
            <a:ext cx="6552728" cy="4968552"/>
          </a:xfrm>
        </p:spPr>
        <p:txBody>
          <a:bodyPr numCol="1"/>
          <a:lstStyle/>
          <a:p>
            <a:pPr marL="0" indent="0">
              <a:lnSpc>
                <a:spcPts val="2400"/>
              </a:lnSpc>
              <a:buNone/>
            </a:pPr>
            <a:r>
              <a:rPr lang="en-IN" sz="2400" dirty="0" smtClean="0">
                <a:solidFill>
                  <a:srgbClr val="0A46D9"/>
                </a:solidFill>
              </a:rPr>
              <a:t>IBR will lower the payments for Government Loans while Chapter 13 will allow a stay for Private loans. </a:t>
            </a:r>
            <a:endParaRPr lang="en-IN" sz="600" dirty="0" smtClean="0"/>
          </a:p>
          <a:p>
            <a:pPr marL="0" indent="0" algn="just">
              <a:buNone/>
            </a:pPr>
            <a:r>
              <a:rPr lang="en-IN" sz="1600" dirty="0" smtClean="0"/>
              <a:t>Chapter 13 cases will often allow a 10% or less payback on credit card, medical debt and private student loans.   It prevents the harassment.  While the Debtor is in a Chapter 13 the clock continues to run on the statute or limitations and private student loans can’t obtain judgments.  The stay stops collections  stops the harassment.    </a:t>
            </a:r>
          </a:p>
          <a:p>
            <a:pPr marL="0" indent="0" algn="just">
              <a:buNone/>
            </a:pPr>
            <a:r>
              <a:rPr lang="en-IN" sz="1600" dirty="0" smtClean="0"/>
              <a:t>The danger in private student loans is they may obtain a judgment which will in some states, like Kentucky, extend collection an additional 20 years.   Often student loan lenders claim that renewing the loan will give the debtor good credit.   But their real objective is to start the Kentucky 15 year clock all over again on the statute or limitations by rewriting the loan into a new loan.   </a:t>
            </a:r>
          </a:p>
          <a:p>
            <a:pPr marL="0" indent="0" algn="just">
              <a:buNone/>
            </a:pPr>
            <a:r>
              <a:rPr lang="en-IN" sz="1600" dirty="0" smtClean="0"/>
              <a:t>Your objective may be to simply allow the statute of limitations to run.  In some states the statute of limitations is only 5 years in other states garnishment of wages is not allowed or severely limited.   Even if the Debtor attempts to obtain a disability discharge it may be easier to achieve that discharge or an IBR while a person is in bankruptcy.  Often a federal judge may order the DOE or student loan lender to work with you to obtain the IBR or face a hardship discharge.  </a:t>
            </a:r>
            <a:endParaRPr lang="en-US" sz="16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37</a:t>
            </a:fld>
            <a:endParaRPr lang="en-IN" dirty="0">
              <a:solidFill>
                <a:srgbClr val="BE1E2D"/>
              </a:solidFill>
            </a:endParaRPr>
          </a:p>
        </p:txBody>
      </p:sp>
      <p:pic>
        <p:nvPicPr>
          <p:cNvPr id="9" name="Picture 3" descr="C:\Users\Elliyas\Desktop\daily_mails\NICK\ppt presentation\downloaded photos\Cropped photos\Cropped\Green Leaves Sprouts\Kentucky Foreclosur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82933" y="1876288"/>
            <a:ext cx="1761068" cy="400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9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lliyas\Desktop\daily_mails\NICK\ppt presentation\downloaded photos\Cropped photos\Cropped\Green Leaves Sprouts\Spring-Wallpaper_2005201101 cropped.jpg"/>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664" b="98894" l="29922" r="95391"/>
                    </a14:imgEffect>
                  </a14:imgLayer>
                </a14:imgProps>
              </a:ext>
              <a:ext uri="{28A0092B-C50C-407E-A947-70E740481C1C}">
                <a14:useLocalDpi xmlns:a14="http://schemas.microsoft.com/office/drawing/2010/main"/>
              </a:ext>
            </a:extLst>
          </a:blip>
          <a:srcRect/>
          <a:stretch>
            <a:fillRect/>
          </a:stretch>
        </p:blipFill>
        <p:spPr bwMode="auto">
          <a:xfrm>
            <a:off x="2267744" y="44624"/>
            <a:ext cx="7137076" cy="2520280"/>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p:txBody>
          <a:bodyPr/>
          <a:lstStyle/>
          <a:p>
            <a:r>
              <a:rPr lang="en-US" dirty="0" smtClean="0"/>
              <a:t>Fresh Starts while you are in Bankruptcy</a:t>
            </a:r>
            <a:endParaRPr lang="en-IN" dirty="0" smtClean="0"/>
          </a:p>
        </p:txBody>
      </p:sp>
      <p:sp>
        <p:nvSpPr>
          <p:cNvPr id="14339" name="Content Placeholder 2"/>
          <p:cNvSpPr>
            <a:spLocks noGrp="1"/>
          </p:cNvSpPr>
          <p:nvPr>
            <p:ph idx="1"/>
          </p:nvPr>
        </p:nvSpPr>
        <p:spPr>
          <a:xfrm>
            <a:off x="179512" y="1042729"/>
            <a:ext cx="8712968" cy="5266591"/>
          </a:xfrm>
        </p:spPr>
        <p:txBody>
          <a:bodyPr numCol="1"/>
          <a:lstStyle/>
          <a:p>
            <a:r>
              <a:rPr lang="en-US" sz="2200" dirty="0" smtClean="0"/>
              <a:t>The special powers of a Chapter 13  allow</a:t>
            </a:r>
          </a:p>
          <a:p>
            <a:pPr marL="0" indent="0">
              <a:buNone/>
            </a:pPr>
            <a:r>
              <a:rPr lang="en-US" sz="2200" dirty="0" smtClean="0"/>
              <a:t>poor households to repay most governmental loans</a:t>
            </a:r>
          </a:p>
          <a:p>
            <a:pPr marL="0" indent="0">
              <a:buNone/>
            </a:pPr>
            <a:r>
              <a:rPr lang="en-US" sz="2200" dirty="0" smtClean="0"/>
              <a:t>in full while the private student loans are partially repaid </a:t>
            </a:r>
          </a:p>
          <a:p>
            <a:pPr marL="0" indent="0">
              <a:buNone/>
            </a:pPr>
            <a:r>
              <a:rPr lang="en-US" sz="2200" dirty="0" smtClean="0"/>
              <a:t>in Chapter 13s with 10% or less plans .  To understand which loans are government consult.   http</a:t>
            </a:r>
            <a:r>
              <a:rPr lang="en-US" sz="2200" dirty="0"/>
              <a:t>://www.nslds.ed.gov/nslds_SA/</a:t>
            </a:r>
            <a:endParaRPr lang="en-US" sz="2200" dirty="0" smtClean="0"/>
          </a:p>
          <a:p>
            <a:r>
              <a:rPr lang="en-US" sz="2200" dirty="0"/>
              <a:t> </a:t>
            </a:r>
            <a:r>
              <a:rPr lang="en-US" sz="2200" dirty="0" smtClean="0"/>
              <a:t>Government loans can be made affordable with IBR consolidation.   Any attempt to file an adversary to discharge the debt tends to result in the judge ordering the attorney general to help the IBR application</a:t>
            </a:r>
          </a:p>
          <a:p>
            <a:r>
              <a:rPr lang="en-US" sz="2200" dirty="0" smtClean="0"/>
              <a:t>The different states have different statues of limitations in some states they are only 5 years.  Some states have strict limitations on garnishing wages and bank accounts.  Aging private loans until they are past the statute of limitations which is only 5 years in some states makes private student loans worthless and uncollectible.  Further defenses such as fraud, FDCPA, TILA and others can be brought against private lenders.  </a:t>
            </a:r>
          </a:p>
          <a:p>
            <a:endParaRPr lang="en-US"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38</a:t>
            </a:fld>
            <a:endParaRPr lang="en-IN" dirty="0">
              <a:solidFill>
                <a:srgbClr val="BE1E2D"/>
              </a:solidFill>
            </a:endParaRPr>
          </a:p>
        </p:txBody>
      </p:sp>
    </p:spTree>
    <p:extLst>
      <p:ext uri="{BB962C8B-B14F-4D97-AF65-F5344CB8AC3E}">
        <p14:creationId xmlns:p14="http://schemas.microsoft.com/office/powerpoint/2010/main" val="3220449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Elliyas\Desktop\daily_mails\NICK\ppt presentation\downloaded photos\Cropped photos\Cropped\Walking\Image-of-the-Weeka.pn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p:blipFill>
        <p:spPr bwMode="auto">
          <a:xfrm flipH="1">
            <a:off x="-1" y="960512"/>
            <a:ext cx="9143997" cy="3980656"/>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179512" y="1382564"/>
            <a:ext cx="8496944" cy="1362075"/>
          </a:xfrm>
        </p:spPr>
        <p:txBody>
          <a:bodyPr/>
          <a:lstStyle/>
          <a:p>
            <a:r>
              <a:rPr lang="en-US" sz="3600" b="0" cap="none" dirty="0" smtClean="0">
                <a:solidFill>
                  <a:schemeClr val="bg1"/>
                </a:solidFill>
              </a:rPr>
              <a:t>The Path to reestablishing</a:t>
            </a:r>
            <a:br>
              <a:rPr lang="en-US" sz="3600" b="0" cap="none" dirty="0" smtClean="0">
                <a:solidFill>
                  <a:schemeClr val="bg1"/>
                </a:solidFill>
              </a:rPr>
            </a:br>
            <a:r>
              <a:rPr lang="en-US" sz="3600" b="0" cap="none" dirty="0" smtClean="0">
                <a:solidFill>
                  <a:schemeClr val="bg1"/>
                </a:solidFill>
              </a:rPr>
              <a:t>credit</a:t>
            </a:r>
            <a:endParaRPr lang="en-IN" sz="3600" b="0" cap="none" dirty="0">
              <a:solidFill>
                <a:schemeClr val="bg1"/>
              </a:solidFill>
            </a:endParaRPr>
          </a:p>
        </p:txBody>
      </p:sp>
      <p:sp>
        <p:nvSpPr>
          <p:cNvPr id="14339" name="Content Placeholder 2"/>
          <p:cNvSpPr>
            <a:spLocks noGrp="1"/>
          </p:cNvSpPr>
          <p:nvPr>
            <p:ph type="body" idx="1"/>
          </p:nvPr>
        </p:nvSpPr>
        <p:spPr>
          <a:xfrm>
            <a:off x="179512" y="1124744"/>
            <a:ext cx="3633663" cy="401836"/>
          </a:xfrm>
        </p:spPr>
        <p:txBody>
          <a:bodyPr/>
          <a:lstStyle/>
          <a:p>
            <a:r>
              <a:rPr lang="en-US" sz="1800" dirty="0" smtClean="0">
                <a:solidFill>
                  <a:schemeClr val="bg1"/>
                </a:solidFill>
              </a:rPr>
              <a:t>n-between </a:t>
            </a:r>
            <a:r>
              <a:rPr lang="en-US" sz="1800" dirty="0">
                <a:solidFill>
                  <a:schemeClr val="bg1"/>
                </a:solidFill>
              </a:rPr>
              <a:t>sub-header slide…</a:t>
            </a:r>
            <a:endParaRPr lang="en-IN" sz="1800" dirty="0">
              <a:solidFill>
                <a:schemeClr val="bg1"/>
              </a:solidFill>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39</a:t>
            </a:fld>
            <a:endParaRPr lang="en-IN" dirty="0">
              <a:solidFill>
                <a:srgbClr val="BE1E2D"/>
              </a:solidFill>
            </a:endParaRPr>
          </a:p>
        </p:txBody>
      </p:sp>
    </p:spTree>
    <p:extLst>
      <p:ext uri="{BB962C8B-B14F-4D97-AF65-F5344CB8AC3E}">
        <p14:creationId xmlns:p14="http://schemas.microsoft.com/office/powerpoint/2010/main" val="2590224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Student Loan Default</a:t>
            </a:r>
            <a:endParaRPr lang="en-IN" dirty="0" smtClean="0"/>
          </a:p>
        </p:txBody>
      </p:sp>
      <p:sp>
        <p:nvSpPr>
          <p:cNvPr id="14339" name="Content Placeholder 2"/>
          <p:cNvSpPr>
            <a:spLocks noGrp="1"/>
          </p:cNvSpPr>
          <p:nvPr>
            <p:ph idx="1"/>
          </p:nvPr>
        </p:nvSpPr>
        <p:spPr>
          <a:xfrm>
            <a:off x="179512" y="1042729"/>
            <a:ext cx="6336704" cy="5338599"/>
          </a:xfrm>
        </p:spPr>
        <p:txBody>
          <a:bodyPr numCol="1"/>
          <a:lstStyle/>
          <a:p>
            <a:pPr marL="0" indent="0" algn="just">
              <a:buNone/>
            </a:pPr>
            <a:r>
              <a:rPr lang="en-IN" sz="1600" dirty="0" smtClean="0"/>
              <a:t>	Default normally occurs when a loan is 270 days overdue.   Prior to 270 days it is delinquent but not in default.  Once it enters default a 25% penalty or fee may be assessed.   The originator is often the bank that issued the loan.  The guarantee agency insures the debt normally at up to 97% of the value of the loan and will pay off the loan when it defaults.  A servicer will collect the loan until it defaults.   After the loan is in default a collector will take over the account.  Collection agencies can be sued for untrue unfair tactics or disrespectful conduct.  </a:t>
            </a:r>
          </a:p>
          <a:p>
            <a:pPr marL="0" indent="0" algn="just">
              <a:buNone/>
            </a:pPr>
            <a:r>
              <a:rPr lang="en-IN" sz="1600" dirty="0" smtClean="0"/>
              <a:t>	Often collectors will offer to settle (for such high amounts that this is rarely a real option), rehabilitate the loan or consolidate the loan.  If a debtor pays the collection agency the payment will be applied to late fees first then interest and last to interest.   Collection agencies earn commissions from collecting these penalties and late fees. Often they will not service the account (send a bill or make a call) until after the account is 270 days old and they have assessed the 25% penalty.  It is normally their goal to assess and collect as much as possible eternally keeping the account in default.   At the same time they have to move some cases out of default by processing deferments, forbearances, settlements, consolidations and rehabilitations.  If a school lender or servicer performs poorly they may lose funding.   Private business schools perform very poorly,  4 year state universities perform best.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4</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1346621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Once the loans either discharged or in good standing credit can be repaired.  </a:t>
            </a:r>
            <a:endParaRPr lang="en-IN" dirty="0" smtClean="0"/>
          </a:p>
        </p:txBody>
      </p:sp>
      <p:sp>
        <p:nvSpPr>
          <p:cNvPr id="14339" name="Content Placeholder 2"/>
          <p:cNvSpPr>
            <a:spLocks noGrp="1"/>
          </p:cNvSpPr>
          <p:nvPr>
            <p:ph idx="1"/>
          </p:nvPr>
        </p:nvSpPr>
        <p:spPr>
          <a:xfrm>
            <a:off x="179512" y="1042729"/>
            <a:ext cx="8712968" cy="5050567"/>
          </a:xfrm>
        </p:spPr>
        <p:txBody>
          <a:bodyPr numCol="1"/>
          <a:lstStyle/>
          <a:p>
            <a:r>
              <a:rPr lang="en-US" sz="2400" dirty="0" smtClean="0"/>
              <a:t>If student loans are in default a person </a:t>
            </a:r>
          </a:p>
          <a:p>
            <a:pPr marL="0" indent="0">
              <a:buNone/>
            </a:pPr>
            <a:r>
              <a:rPr lang="en-US" sz="2400" dirty="0" smtClean="0"/>
              <a:t>cannot qualify for a car or home mortgage </a:t>
            </a:r>
          </a:p>
          <a:p>
            <a:pPr marL="0" indent="0">
              <a:buNone/>
            </a:pPr>
            <a:r>
              <a:rPr lang="en-US" sz="2400" dirty="0" smtClean="0"/>
              <a:t>with FHA VA or Kentucky Housing.  It may be </a:t>
            </a:r>
          </a:p>
          <a:p>
            <a:pPr marL="0" indent="0">
              <a:buNone/>
            </a:pPr>
            <a:r>
              <a:rPr lang="en-US" sz="2400" dirty="0" smtClean="0"/>
              <a:t>possible to purchase a home while you are in </a:t>
            </a:r>
          </a:p>
          <a:p>
            <a:pPr marL="0" indent="0">
              <a:buNone/>
            </a:pPr>
            <a:r>
              <a:rPr lang="en-US" sz="2400" dirty="0" smtClean="0"/>
              <a:t>a Chapter 13 or within 2 years after discharge </a:t>
            </a:r>
          </a:p>
          <a:p>
            <a:pPr marL="0" indent="0">
              <a:buNone/>
            </a:pPr>
            <a:r>
              <a:rPr lang="en-US" sz="2400" dirty="0" smtClean="0"/>
              <a:t>from bankruptcy.  </a:t>
            </a:r>
          </a:p>
          <a:p>
            <a:r>
              <a:rPr lang="en-US" sz="2400" dirty="0"/>
              <a:t> </a:t>
            </a:r>
            <a:r>
              <a:rPr lang="en-US" sz="2400" dirty="0" smtClean="0"/>
              <a:t>It is essential to repair your credit as a path </a:t>
            </a:r>
          </a:p>
          <a:p>
            <a:pPr marL="0" indent="0">
              <a:buNone/>
            </a:pPr>
            <a:r>
              <a:rPr lang="en-US" sz="2400" dirty="0" smtClean="0"/>
              <a:t>to recovery.  Until then insurance and credit </a:t>
            </a:r>
          </a:p>
          <a:p>
            <a:pPr marL="0" indent="0">
              <a:buNone/>
            </a:pPr>
            <a:r>
              <a:rPr lang="en-US" sz="2400" dirty="0" smtClean="0"/>
              <a:t>will be denied or may be at such at high rates </a:t>
            </a:r>
          </a:p>
          <a:p>
            <a:pPr marL="0" indent="0">
              <a:buNone/>
            </a:pPr>
            <a:r>
              <a:rPr lang="en-US" sz="2400" dirty="0" smtClean="0"/>
              <a:t>that buying a car or home becomes impractical. </a:t>
            </a:r>
          </a:p>
          <a:p>
            <a:pPr marL="0" indent="0">
              <a:buNone/>
            </a:pPr>
            <a:r>
              <a:rPr lang="en-US" sz="2400" dirty="0" smtClean="0"/>
              <a:t> </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40</a:t>
            </a:fld>
            <a:endParaRPr lang="en-IN" dirty="0">
              <a:solidFill>
                <a:srgbClr val="BE1E2D"/>
              </a:solidFill>
            </a:endParaRPr>
          </a:p>
        </p:txBody>
      </p:sp>
      <p:pic>
        <p:nvPicPr>
          <p:cNvPr id="12292" name="Picture 4" descr="C:\Users\Elliyas\Desktop\daily_mails\NICK\ppt presentation\downloaded photos\Cropped photos\Cropped\Foreclosure\Triplett_Ranch_Home_Exterior.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p:blipFill>
        <p:spPr bwMode="auto">
          <a:xfrm>
            <a:off x="6163732" y="1137072"/>
            <a:ext cx="2807487" cy="4713395"/>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82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2129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itle 5"/>
          <p:cNvSpPr txBox="1">
            <a:spLocks/>
          </p:cNvSpPr>
          <p:nvPr/>
        </p:nvSpPr>
        <p:spPr bwMode="auto">
          <a:xfrm>
            <a:off x="179512" y="332656"/>
            <a:ext cx="8712968"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2600" dirty="0" smtClean="0">
                <a:solidFill>
                  <a:srgbClr val="0A46D9"/>
                </a:solidFill>
              </a:rPr>
              <a:t>Re-establishing Credit and a fresh start is dependant on repaying on time after your bankruptcy discharge.  Combining the IBR program, bankruptcy and statutory discharges into a plan should give anyone a workable plan to manage student loans.</a:t>
            </a:r>
            <a:endParaRPr lang="en-IN" sz="2600" dirty="0">
              <a:solidFill>
                <a:srgbClr val="0A46D9"/>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101" y="2492896"/>
            <a:ext cx="8608651" cy="3359348"/>
          </a:xfrm>
          <a:prstGeom prst="rect">
            <a:avLst/>
          </a:prstGeom>
        </p:spPr>
      </p:pic>
      <p:sp>
        <p:nvSpPr>
          <p:cNvPr id="7" name="Subtitle 6"/>
          <p:cNvSpPr>
            <a:spLocks noGrp="1"/>
          </p:cNvSpPr>
          <p:nvPr>
            <p:ph type="subTitle" idx="1"/>
          </p:nvPr>
        </p:nvSpPr>
        <p:spPr>
          <a:xfrm>
            <a:off x="539552" y="3645024"/>
            <a:ext cx="3096344" cy="908487"/>
          </a:xfrm>
        </p:spPr>
        <p:txBody>
          <a:bodyPr anchor="t"/>
          <a:lstStyle/>
          <a:p>
            <a:pPr algn="l"/>
            <a:r>
              <a:rPr lang="en-US" sz="4400" dirty="0" smtClean="0">
                <a:solidFill>
                  <a:schemeClr val="bg1"/>
                </a:solidFill>
              </a:rPr>
              <a:t>Thank you!</a:t>
            </a:r>
            <a:endParaRPr lang="en-IN" sz="4400" dirty="0">
              <a:solidFill>
                <a:schemeClr val="bg1"/>
              </a:solidFill>
            </a:endParaRPr>
          </a:p>
        </p:txBody>
      </p:sp>
    </p:spTree>
    <p:extLst>
      <p:ext uri="{BB962C8B-B14F-4D97-AF65-F5344CB8AC3E}">
        <p14:creationId xmlns:p14="http://schemas.microsoft.com/office/powerpoint/2010/main" val="2896437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lliyas\Desktop\daily_mails\NICK\ppt presentation\downloaded photos\Cropped photos\Cropped\Green Leaves Sprouts\green_leaf-wide cropped.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0" y="0"/>
            <a:ext cx="9144000" cy="5361384"/>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0" y="1"/>
            <a:ext cx="8496944" cy="692696"/>
          </a:xfrm>
        </p:spPr>
        <p:txBody>
          <a:bodyPr/>
          <a:lstStyle/>
          <a:p>
            <a:r>
              <a:rPr lang="en-US" sz="3600" b="0" cap="none" dirty="0" smtClean="0">
                <a:solidFill>
                  <a:schemeClr val="bg1"/>
                </a:solidFill>
              </a:rPr>
              <a:t>Other Resources</a:t>
            </a:r>
            <a:endParaRPr lang="en-IN" sz="3600" b="0" cap="none" dirty="0">
              <a:solidFill>
                <a:schemeClr val="bg1"/>
              </a:solidFill>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42</a:t>
            </a:fld>
            <a:endParaRPr lang="en-IN" dirty="0">
              <a:solidFill>
                <a:srgbClr val="BE1E2D"/>
              </a:solidFill>
            </a:endParaRPr>
          </a:p>
        </p:txBody>
      </p:sp>
      <p:sp>
        <p:nvSpPr>
          <p:cNvPr id="2" name="Rectangle 1"/>
          <p:cNvSpPr/>
          <p:nvPr/>
        </p:nvSpPr>
        <p:spPr>
          <a:xfrm>
            <a:off x="107504" y="548680"/>
            <a:ext cx="8712968" cy="4524315"/>
          </a:xfrm>
          <a:prstGeom prst="rect">
            <a:avLst/>
          </a:prstGeom>
        </p:spPr>
        <p:txBody>
          <a:bodyPr wrap="square">
            <a:spAutoFit/>
          </a:bodyPr>
          <a:lstStyle/>
          <a:p>
            <a:r>
              <a:rPr lang="en-US" dirty="0" smtClean="0">
                <a:solidFill>
                  <a:schemeClr val="bg1"/>
                </a:solidFill>
                <a:hlinkClick r:id="rId3"/>
              </a:rPr>
              <a:t>National Consumer Law Center</a:t>
            </a:r>
            <a:endParaRPr lang="en-US" dirty="0">
              <a:solidFill>
                <a:schemeClr val="bg1"/>
              </a:solidFill>
            </a:endParaRPr>
          </a:p>
          <a:p>
            <a:r>
              <a:rPr lang="en-US" dirty="0" smtClean="0">
                <a:solidFill>
                  <a:schemeClr val="bg1"/>
                </a:solidFill>
              </a:rPr>
              <a:t>Major resource and text manual for Lawyers and students on how to manage student loans and bankrupt student loan debt.  </a:t>
            </a:r>
          </a:p>
          <a:p>
            <a:r>
              <a:rPr lang="en-US" dirty="0" smtClean="0">
                <a:solidFill>
                  <a:schemeClr val="bg1"/>
                </a:solidFill>
                <a:hlinkClick r:id="rId4"/>
              </a:rPr>
              <a:t>studentloanborrowerassistance.org</a:t>
            </a:r>
            <a:endParaRPr lang="en-US" dirty="0" smtClean="0">
              <a:solidFill>
                <a:schemeClr val="bg1"/>
              </a:solidFill>
            </a:endParaRPr>
          </a:p>
          <a:p>
            <a:r>
              <a:rPr lang="en-US" dirty="0" smtClean="0">
                <a:solidFill>
                  <a:schemeClr val="bg1"/>
                </a:solidFill>
              </a:rPr>
              <a:t>Major assistance organization for student loan borrowers.  </a:t>
            </a:r>
            <a:endParaRPr lang="en-US" dirty="0">
              <a:solidFill>
                <a:schemeClr val="bg1"/>
              </a:solidFill>
            </a:endParaRPr>
          </a:p>
          <a:p>
            <a:r>
              <a:rPr lang="en-US" dirty="0" err="1" smtClean="0">
                <a:solidFill>
                  <a:schemeClr val="bg1"/>
                </a:solidFill>
                <a:hlinkClick r:id="rId5"/>
              </a:rPr>
              <a:t>FinAid</a:t>
            </a:r>
            <a:r>
              <a:rPr lang="en-US" dirty="0">
                <a:solidFill>
                  <a:schemeClr val="bg1"/>
                </a:solidFill>
                <a:hlinkClick r:id="rId5"/>
              </a:rPr>
              <a:t>!—The SmartStudent Guide to Financial Aid</a:t>
            </a:r>
            <a:r>
              <a:rPr lang="en-US" dirty="0">
                <a:solidFill>
                  <a:schemeClr val="bg1"/>
                </a:solidFill>
              </a:rPr>
              <a:t/>
            </a:r>
            <a:br>
              <a:rPr lang="en-US" dirty="0">
                <a:solidFill>
                  <a:schemeClr val="bg1"/>
                </a:solidFill>
              </a:rPr>
            </a:br>
            <a:r>
              <a:rPr lang="en-US" dirty="0">
                <a:solidFill>
                  <a:schemeClr val="bg1"/>
                </a:solidFill>
              </a:rPr>
              <a:t>Website dedicated to helping students with financial aid and discharge options. </a:t>
            </a:r>
          </a:p>
          <a:p>
            <a:r>
              <a:rPr lang="en-US" dirty="0">
                <a:solidFill>
                  <a:schemeClr val="bg1"/>
                </a:solidFill>
                <a:hlinkClick r:id="rId6"/>
              </a:rPr>
              <a:t>Forgive Student Loan Debt to Stimulate the Economy</a:t>
            </a:r>
            <a:r>
              <a:rPr lang="en-US" dirty="0">
                <a:solidFill>
                  <a:schemeClr val="bg1"/>
                </a:solidFill>
              </a:rPr>
              <a:t/>
            </a:r>
            <a:br>
              <a:rPr lang="en-US" dirty="0">
                <a:solidFill>
                  <a:schemeClr val="bg1"/>
                </a:solidFill>
              </a:rPr>
            </a:br>
            <a:r>
              <a:rPr lang="en-US" dirty="0">
                <a:solidFill>
                  <a:schemeClr val="bg1"/>
                </a:solidFill>
              </a:rPr>
              <a:t>Political organization to allow students to forgive some student loans as a way to stimulate the economy.</a:t>
            </a:r>
          </a:p>
          <a:p>
            <a:r>
              <a:rPr lang="en-US" dirty="0">
                <a:solidFill>
                  <a:schemeClr val="bg1"/>
                </a:solidFill>
                <a:hlinkClick r:id="rId7"/>
              </a:rPr>
              <a:t>Student Loan Justice</a:t>
            </a:r>
            <a:r>
              <a:rPr lang="en-US" dirty="0">
                <a:solidFill>
                  <a:schemeClr val="bg1"/>
                </a:solidFill>
              </a:rPr>
              <a:t/>
            </a:r>
            <a:br>
              <a:rPr lang="en-US" dirty="0">
                <a:solidFill>
                  <a:schemeClr val="bg1"/>
                </a:solidFill>
              </a:rPr>
            </a:br>
            <a:r>
              <a:rPr lang="en-US" dirty="0">
                <a:solidFill>
                  <a:schemeClr val="bg1"/>
                </a:solidFill>
              </a:rPr>
              <a:t>This is an activist organization that seeks a major overhaul of the student loan business. </a:t>
            </a:r>
          </a:p>
          <a:p>
            <a:r>
              <a:rPr lang="en-US" dirty="0">
                <a:solidFill>
                  <a:schemeClr val="bg1"/>
                </a:solidFill>
                <a:hlinkClick r:id="rId8"/>
              </a:rPr>
              <a:t>The Project on Student Debt</a:t>
            </a:r>
            <a:r>
              <a:rPr lang="en-US" dirty="0">
                <a:solidFill>
                  <a:schemeClr val="bg1"/>
                </a:solidFill>
              </a:rPr>
              <a:t/>
            </a:r>
            <a:br>
              <a:rPr lang="en-US" dirty="0">
                <a:solidFill>
                  <a:schemeClr val="bg1"/>
                </a:solidFill>
              </a:rPr>
            </a:br>
            <a:r>
              <a:rPr lang="en-US" dirty="0">
                <a:solidFill>
                  <a:schemeClr val="bg1"/>
                </a:solidFill>
              </a:rPr>
              <a:t>Organization of changes in student loan laws, and programs</a:t>
            </a:r>
            <a:r>
              <a:rPr lang="en-US" dirty="0" smtClean="0">
                <a:solidFill>
                  <a:schemeClr val="bg1"/>
                </a:solidFill>
              </a:rPr>
              <a:t>.</a:t>
            </a:r>
          </a:p>
          <a:p>
            <a:r>
              <a:rPr lang="en-US" dirty="0" smtClean="0">
                <a:solidFill>
                  <a:srgbClr val="901E0D"/>
                </a:solidFill>
                <a:hlinkClick r:id="rId9"/>
              </a:rPr>
              <a:t>Student-Loan-Bankruptcy.com</a:t>
            </a:r>
            <a:endParaRPr lang="en-IN" dirty="0">
              <a:solidFill>
                <a:srgbClr val="901E0D"/>
              </a:solidFill>
            </a:endParaRPr>
          </a:p>
          <a:p>
            <a:r>
              <a:rPr lang="en-US" dirty="0" smtClean="0">
                <a:solidFill>
                  <a:schemeClr val="bg1"/>
                </a:solidFill>
              </a:rPr>
              <a:t>A list of resources to help Iron out problems with major lenders </a:t>
            </a:r>
            <a:endParaRPr lang="en-US" dirty="0">
              <a:solidFill>
                <a:schemeClr val="bg1"/>
              </a:solidFill>
            </a:endParaRPr>
          </a:p>
        </p:txBody>
      </p:sp>
    </p:spTree>
    <p:extLst>
      <p:ext uri="{BB962C8B-B14F-4D97-AF65-F5344CB8AC3E}">
        <p14:creationId xmlns:p14="http://schemas.microsoft.com/office/powerpoint/2010/main" val="662937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43</a:t>
            </a:fld>
            <a:endParaRPr lang="en-IN" dirty="0">
              <a:solidFill>
                <a:srgbClr val="BE1E2D"/>
              </a:solidFill>
            </a:endParaRPr>
          </a:p>
        </p:txBody>
      </p:sp>
      <p:sp>
        <p:nvSpPr>
          <p:cNvPr id="6" name="Content Placeholder 2"/>
          <p:cNvSpPr txBox="1">
            <a:spLocks/>
          </p:cNvSpPr>
          <p:nvPr/>
        </p:nvSpPr>
        <p:spPr bwMode="auto">
          <a:xfrm>
            <a:off x="179512" y="4221088"/>
            <a:ext cx="4320480" cy="58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800" kern="1200">
                <a:solidFill>
                  <a:srgbClr val="404040"/>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rgbClr val="404040"/>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rgbClr val="404040"/>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404040"/>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IN" sz="2400" dirty="0" smtClean="0">
                <a:solidFill>
                  <a:srgbClr val="901E0D"/>
                </a:solidFill>
              </a:rPr>
              <a:t>FOLLOW ME:</a:t>
            </a:r>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117" y="4737922"/>
            <a:ext cx="406493" cy="406493"/>
          </a:xfrm>
          <a:prstGeom prst="rect">
            <a:avLst/>
          </a:prstGeom>
        </p:spPr>
      </p:pic>
      <p:pic>
        <p:nvPicPr>
          <p:cNvPr id="3" name="Picture 2">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9592" y="4737922"/>
            <a:ext cx="406493" cy="406493"/>
          </a:xfrm>
          <a:prstGeom prst="rect">
            <a:avLst/>
          </a:prstGeom>
        </p:spPr>
      </p:pic>
      <p:pic>
        <p:nvPicPr>
          <p:cNvPr id="4" name="Picture 3">
            <a:hlinkClick r:id="rId6"/>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051720" y="4737922"/>
            <a:ext cx="406493" cy="406493"/>
          </a:xfrm>
          <a:prstGeom prst="rect">
            <a:avLst/>
          </a:prstGeom>
        </p:spPr>
      </p:pic>
      <p:pic>
        <p:nvPicPr>
          <p:cNvPr id="9" name="Picture 8">
            <a:hlinkClick r:id="rId8"/>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475656" y="4737922"/>
            <a:ext cx="406493" cy="406493"/>
          </a:xfrm>
          <a:prstGeom prst="rect">
            <a:avLst/>
          </a:prstGeom>
        </p:spPr>
      </p:pic>
      <p:pic>
        <p:nvPicPr>
          <p:cNvPr id="3074" name="Picture 2" descr="C:\Users\Elliyas\Desktop\daily_mails\NICK\ppt presentation\icons\1.png">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27784" y="4725144"/>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220344" y="288523"/>
            <a:ext cx="4932040" cy="6569477"/>
          </a:xfrm>
          <a:prstGeom prst="rect">
            <a:avLst/>
          </a:prstGeom>
          <a:effectLst>
            <a:outerShdw blurRad="165100" dist="88900" dir="10800000" algn="r" rotWithShape="0">
              <a:prstClr val="black">
                <a:alpha val="10000"/>
              </a:prstClr>
            </a:outerShdw>
          </a:effectLst>
        </p:spPr>
      </p:pic>
      <p:sp>
        <p:nvSpPr>
          <p:cNvPr id="14338" name="Title 1"/>
          <p:cNvSpPr>
            <a:spLocks noGrp="1"/>
          </p:cNvSpPr>
          <p:nvPr>
            <p:ph type="title"/>
          </p:nvPr>
        </p:nvSpPr>
        <p:spPr>
          <a:xfrm>
            <a:off x="179512" y="198140"/>
            <a:ext cx="8712968" cy="1358652"/>
          </a:xfrm>
        </p:spPr>
        <p:txBody>
          <a:bodyPr/>
          <a:lstStyle/>
          <a:p>
            <a:r>
              <a:rPr lang="en-US" dirty="0" smtClean="0"/>
              <a:t>Got Student Loan or Foreclosure Problems</a:t>
            </a:r>
            <a:br>
              <a:rPr lang="en-US" dirty="0" smtClean="0"/>
            </a:br>
            <a:r>
              <a:rPr lang="en-US" dirty="0"/>
              <a:t>G</a:t>
            </a:r>
            <a:r>
              <a:rPr lang="en-US" dirty="0" smtClean="0"/>
              <a:t>et in touch with me, today!</a:t>
            </a:r>
            <a:endParaRPr lang="en-IN" dirty="0" smtClean="0"/>
          </a:p>
        </p:txBody>
      </p:sp>
      <p:sp>
        <p:nvSpPr>
          <p:cNvPr id="14339" name="Content Placeholder 2"/>
          <p:cNvSpPr>
            <a:spLocks noGrp="1"/>
          </p:cNvSpPr>
          <p:nvPr>
            <p:ph idx="1"/>
          </p:nvPr>
        </p:nvSpPr>
        <p:spPr>
          <a:xfrm>
            <a:off x="179512" y="1556792"/>
            <a:ext cx="5976664" cy="2664296"/>
          </a:xfrm>
        </p:spPr>
        <p:txBody>
          <a:bodyPr/>
          <a:lstStyle/>
          <a:p>
            <a:pPr marL="0" indent="0">
              <a:buNone/>
            </a:pPr>
            <a:r>
              <a:rPr lang="en-IN" sz="2400" dirty="0" smtClean="0">
                <a:solidFill>
                  <a:srgbClr val="0A46D9"/>
                </a:solidFill>
              </a:rPr>
              <a:t>Nick </a:t>
            </a:r>
            <a:r>
              <a:rPr lang="en-IN" sz="2400" dirty="0">
                <a:solidFill>
                  <a:srgbClr val="0A46D9"/>
                </a:solidFill>
              </a:rPr>
              <a:t>C. </a:t>
            </a:r>
            <a:r>
              <a:rPr lang="en-IN" sz="2400" dirty="0" smtClean="0">
                <a:solidFill>
                  <a:srgbClr val="0A46D9"/>
                </a:solidFill>
              </a:rPr>
              <a:t>Thompson</a:t>
            </a:r>
          </a:p>
          <a:p>
            <a:pPr marL="0" indent="0">
              <a:buNone/>
            </a:pPr>
            <a:r>
              <a:rPr lang="en-IN" sz="1600" dirty="0" smtClean="0"/>
              <a:t>800 </a:t>
            </a:r>
            <a:r>
              <a:rPr lang="en-IN" sz="1600" dirty="0"/>
              <a:t>Stone Creek </a:t>
            </a:r>
            <a:r>
              <a:rPr lang="en-IN" sz="1600" dirty="0" smtClean="0"/>
              <a:t>Parkway</a:t>
            </a:r>
          </a:p>
          <a:p>
            <a:pPr marL="0" indent="0">
              <a:buNone/>
            </a:pPr>
            <a:r>
              <a:rPr lang="en-IN" sz="1600" dirty="0" smtClean="0"/>
              <a:t>Suite 6 Louisville KY 40223</a:t>
            </a:r>
          </a:p>
          <a:p>
            <a:pPr marL="0" indent="0">
              <a:buNone/>
            </a:pPr>
            <a:r>
              <a:rPr lang="en-IN" sz="1600" dirty="0" smtClean="0">
                <a:solidFill>
                  <a:schemeClr val="bg1">
                    <a:lumMod val="65000"/>
                  </a:schemeClr>
                </a:solidFill>
              </a:rPr>
              <a:t>Phone: </a:t>
            </a:r>
            <a:r>
              <a:rPr lang="en-IN" sz="1600" dirty="0" smtClean="0">
                <a:solidFill>
                  <a:srgbClr val="901E0D"/>
                </a:solidFill>
              </a:rPr>
              <a:t>502-625-0905</a:t>
            </a:r>
          </a:p>
          <a:p>
            <a:pPr marL="0" indent="0">
              <a:buNone/>
            </a:pPr>
            <a:r>
              <a:rPr lang="en-IN" sz="1600" dirty="0" smtClean="0">
                <a:solidFill>
                  <a:schemeClr val="bg1">
                    <a:lumMod val="65000"/>
                  </a:schemeClr>
                </a:solidFill>
              </a:rPr>
              <a:t>Visit: </a:t>
            </a:r>
            <a:r>
              <a:rPr lang="en-IN" sz="1600" dirty="0" smtClean="0">
                <a:solidFill>
                  <a:srgbClr val="901E0D"/>
                </a:solidFill>
                <a:hlinkClick r:id="rId13"/>
              </a:rPr>
              <a:t>www.bankruptcy-divorce.com</a:t>
            </a:r>
            <a:endParaRPr lang="en-IN" sz="1600" dirty="0" smtClean="0">
              <a:solidFill>
                <a:srgbClr val="901E0D"/>
              </a:solidFill>
            </a:endParaRPr>
          </a:p>
          <a:p>
            <a:pPr marL="0" indent="0">
              <a:buNone/>
            </a:pPr>
            <a:r>
              <a:rPr lang="en-IN" sz="1600" dirty="0" smtClean="0">
                <a:solidFill>
                  <a:schemeClr val="bg1">
                    <a:lumMod val="65000"/>
                  </a:schemeClr>
                </a:solidFill>
              </a:rPr>
              <a:t>Visit: </a:t>
            </a:r>
            <a:r>
              <a:rPr lang="en-US" sz="1600" dirty="0" smtClean="0">
                <a:solidFill>
                  <a:srgbClr val="901E0D"/>
                </a:solidFill>
                <a:hlinkClick r:id="rId14"/>
              </a:rPr>
              <a:t>www.student-loan-bankruptcy.com</a:t>
            </a:r>
            <a:endParaRPr lang="en-IN" sz="1600" dirty="0" smtClean="0">
              <a:solidFill>
                <a:srgbClr val="901E0D"/>
              </a:solidFill>
            </a:endParaRPr>
          </a:p>
          <a:p>
            <a:pPr marL="0" indent="0">
              <a:buNone/>
            </a:pPr>
            <a:r>
              <a:rPr lang="en-IN" sz="1600" dirty="0" smtClean="0">
                <a:solidFill>
                  <a:schemeClr val="bg1">
                    <a:lumMod val="65000"/>
                  </a:schemeClr>
                </a:solidFill>
              </a:rPr>
              <a:t>Visit</a:t>
            </a:r>
            <a:r>
              <a:rPr lang="en-IN" sz="1600" dirty="0">
                <a:solidFill>
                  <a:schemeClr val="bg1">
                    <a:lumMod val="65000"/>
                  </a:schemeClr>
                </a:solidFill>
              </a:rPr>
              <a:t>: </a:t>
            </a:r>
            <a:r>
              <a:rPr lang="en-US" sz="1600" dirty="0" smtClean="0">
                <a:solidFill>
                  <a:srgbClr val="901E0D"/>
                </a:solidFill>
                <a:hlinkClick r:id="rId15"/>
              </a:rPr>
              <a:t>www.incometaxbankruptcy.com</a:t>
            </a:r>
            <a:endParaRPr lang="en-IN" sz="1600" dirty="0">
              <a:solidFill>
                <a:srgbClr val="901E0D"/>
              </a:solidFill>
            </a:endParaRPr>
          </a:p>
          <a:p>
            <a:pPr marL="0" indent="0">
              <a:buNone/>
            </a:pPr>
            <a:r>
              <a:rPr lang="en-IN" sz="1600" dirty="0" smtClean="0">
                <a:solidFill>
                  <a:schemeClr val="bg1">
                    <a:lumMod val="65000"/>
                  </a:schemeClr>
                </a:solidFill>
              </a:rPr>
              <a:t>Visit</a:t>
            </a:r>
            <a:r>
              <a:rPr lang="en-IN" sz="1600" dirty="0">
                <a:solidFill>
                  <a:schemeClr val="bg1">
                    <a:lumMod val="65000"/>
                  </a:schemeClr>
                </a:solidFill>
              </a:rPr>
              <a:t>: </a:t>
            </a:r>
            <a:r>
              <a:rPr lang="en-IN" sz="1600" dirty="0" smtClean="0">
                <a:hlinkClick r:id="rId16"/>
              </a:rPr>
              <a:t>www.stops-home-foreclosures.com</a:t>
            </a:r>
            <a:r>
              <a:rPr lang="en-IN" sz="1600" dirty="0" smtClean="0"/>
              <a:t>    </a:t>
            </a:r>
          </a:p>
          <a:p>
            <a:pPr marL="0" indent="0">
              <a:buNone/>
            </a:pPr>
            <a:r>
              <a:rPr lang="en-IN" sz="1600" dirty="0" smtClean="0"/>
              <a:t>Link to our websites</a:t>
            </a:r>
            <a:endParaRPr lang="en-IN" sz="1600" dirty="0" smtClean="0">
              <a:solidFill>
                <a:srgbClr val="901E0D"/>
              </a:solidFill>
            </a:endParaRPr>
          </a:p>
          <a:p>
            <a:pPr marL="0" indent="0">
              <a:buNone/>
            </a:pPr>
            <a:endParaRPr lang="en-IN" sz="1600" dirty="0">
              <a:solidFill>
                <a:srgbClr val="901E0D"/>
              </a:solidFill>
            </a:endParaRPr>
          </a:p>
          <a:p>
            <a:pPr marL="0" indent="0">
              <a:buNone/>
            </a:pPr>
            <a:endParaRPr lang="en-IN" sz="1600" dirty="0" smtClean="0">
              <a:solidFill>
                <a:srgbClr val="901E0D"/>
              </a:solidFill>
            </a:endParaRPr>
          </a:p>
        </p:txBody>
      </p:sp>
    </p:spTree>
    <p:extLst>
      <p:ext uri="{BB962C8B-B14F-4D97-AF65-F5344CB8AC3E}">
        <p14:creationId xmlns:p14="http://schemas.microsoft.com/office/powerpoint/2010/main" val="1241347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Government vs. Private Student Loans</a:t>
            </a:r>
            <a:endParaRPr lang="en-IN" dirty="0" smtClean="0"/>
          </a:p>
        </p:txBody>
      </p:sp>
      <p:sp>
        <p:nvSpPr>
          <p:cNvPr id="14339" name="Content Placeholder 2"/>
          <p:cNvSpPr>
            <a:spLocks noGrp="1"/>
          </p:cNvSpPr>
          <p:nvPr>
            <p:ph idx="1"/>
          </p:nvPr>
        </p:nvSpPr>
        <p:spPr>
          <a:xfrm>
            <a:off x="179512" y="1042729"/>
            <a:ext cx="6336704" cy="5338599"/>
          </a:xfrm>
        </p:spPr>
        <p:txBody>
          <a:bodyPr numCol="1"/>
          <a:lstStyle/>
          <a:p>
            <a:pPr marL="0" indent="0" algn="just">
              <a:buNone/>
            </a:pPr>
            <a:r>
              <a:rPr lang="en-US" sz="2400" b="1" dirty="0" smtClean="0">
                <a:solidFill>
                  <a:srgbClr val="901E0D"/>
                </a:solidFill>
              </a:rPr>
              <a:t>Private </a:t>
            </a:r>
            <a:r>
              <a:rPr lang="en-US" sz="2400" b="1" dirty="0">
                <a:solidFill>
                  <a:srgbClr val="901E0D"/>
                </a:solidFill>
              </a:rPr>
              <a:t>Student </a:t>
            </a:r>
            <a:r>
              <a:rPr lang="en-US" sz="2400" b="1" dirty="0" smtClean="0">
                <a:solidFill>
                  <a:srgbClr val="901E0D"/>
                </a:solidFill>
              </a:rPr>
              <a:t>Loans </a:t>
            </a:r>
            <a:endParaRPr lang="en-IN" sz="2400" b="1" dirty="0" smtClean="0">
              <a:solidFill>
                <a:srgbClr val="901E0D"/>
              </a:solidFill>
            </a:endParaRPr>
          </a:p>
          <a:p>
            <a:pPr marL="0" indent="0" algn="just">
              <a:buNone/>
            </a:pPr>
            <a:r>
              <a:rPr lang="en-IN" sz="1600" dirty="0" smtClean="0"/>
              <a:t>Private Student Loans are no different than credit card loans.  In 2005 Congress made private student loans non dischargeable but if you are sued for the debt you have all the same </a:t>
            </a:r>
            <a:r>
              <a:rPr lang="en-IN" sz="1600" dirty="0" err="1" smtClean="0"/>
              <a:t>defenses</a:t>
            </a:r>
            <a:r>
              <a:rPr lang="en-IN" sz="1600" dirty="0" smtClean="0"/>
              <a:t> that you would have against any credit card debt such as fraud and the statute of limitations etc.  If you fail to defend against lawsuits they obtain default judgments allowing collections for 20 years.   Your defenses</a:t>
            </a:r>
            <a:r>
              <a:rPr lang="en-IN" sz="1600" dirty="0"/>
              <a:t> </a:t>
            </a:r>
            <a:r>
              <a:rPr lang="en-IN" sz="1600" dirty="0" smtClean="0"/>
              <a:t>are the same defenses you would raise against any other unsecured debt and include the defenses of standing, jurisdiction, hearsay, evidence and literally hundreds of issues any unsecured debt has to prove to win a case.  Federal student loans rarely have to prove these issues in a lawsuit but rarely sue to collect.   With the IBR program and other ways to discharge federal student loans they are far less a problem. </a:t>
            </a:r>
          </a:p>
          <a:p>
            <a:pPr marL="0" indent="0" algn="just">
              <a:buNone/>
            </a:pPr>
            <a:r>
              <a:rPr lang="en-IN" sz="1600" dirty="0" smtClean="0"/>
              <a:t>State agency loans like Kentucky Higher Education have a mixture of Government and Private powers and defenses.  State agencies have fewer powers than Department of Education loans.  Debt collectors for private loans can be sued for violations of the Fair Debt Collection Practices Act. Bills have been introduced into Congress to again allow discharging private student loans.  Many of my </a:t>
            </a:r>
            <a:r>
              <a:rPr lang="en-IN" sz="1600" dirty="0"/>
              <a:t>c</a:t>
            </a:r>
            <a:r>
              <a:rPr lang="en-IN" sz="1600" dirty="0" smtClean="0"/>
              <a:t>lients file Chapter 13 with minimal payments to wait out until private student loans die from the statute of limitations or until they can discharge federal student loans.</a:t>
            </a:r>
            <a:endParaRPr lang="en-US" sz="16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5</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3268680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7944" y="332656"/>
            <a:ext cx="5076056" cy="5760640"/>
          </a:xfrm>
          <a:prstGeom prst="rect">
            <a:avLst/>
          </a:prstGeom>
        </p:spPr>
      </p:pic>
      <p:sp>
        <p:nvSpPr>
          <p:cNvPr id="14338" name="Title 1"/>
          <p:cNvSpPr>
            <a:spLocks noGrp="1"/>
          </p:cNvSpPr>
          <p:nvPr>
            <p:ph type="title"/>
          </p:nvPr>
        </p:nvSpPr>
        <p:spPr>
          <a:xfrm>
            <a:off x="179512" y="198140"/>
            <a:ext cx="8712968" cy="1214636"/>
          </a:xfrm>
        </p:spPr>
        <p:txBody>
          <a:bodyPr/>
          <a:lstStyle/>
          <a:p>
            <a:r>
              <a:rPr lang="en-US" dirty="0" smtClean="0"/>
              <a:t>The Federal Loans</a:t>
            </a:r>
            <a:br>
              <a:rPr lang="en-US" dirty="0" smtClean="0"/>
            </a:br>
            <a:r>
              <a:rPr lang="en-US" dirty="0" smtClean="0"/>
              <a:t>Defenses, Methods </a:t>
            </a:r>
            <a:br>
              <a:rPr lang="en-US" dirty="0" smtClean="0"/>
            </a:br>
            <a:r>
              <a:rPr lang="en-US" dirty="0" smtClean="0"/>
              <a:t>to cure default</a:t>
            </a:r>
            <a:endParaRPr lang="en-IN"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6</a:t>
            </a:fld>
            <a:endParaRPr lang="en-IN" dirty="0">
              <a:solidFill>
                <a:srgbClr val="BE1E2D"/>
              </a:solidFill>
            </a:endParaRPr>
          </a:p>
        </p:txBody>
      </p:sp>
      <p:sp>
        <p:nvSpPr>
          <p:cNvPr id="10" name="Round Diagonal Corner Rectangle 9"/>
          <p:cNvSpPr/>
          <p:nvPr/>
        </p:nvSpPr>
        <p:spPr>
          <a:xfrm flipH="1" flipV="1">
            <a:off x="1619672" y="980728"/>
            <a:ext cx="6189826" cy="4747686"/>
          </a:xfrm>
          <a:prstGeom prst="round2DiagRect">
            <a:avLst>
              <a:gd name="adj1" fmla="val 0"/>
              <a:gd name="adj2" fmla="val 0"/>
            </a:avLst>
          </a:prstGeom>
          <a:gradFill flip="none" rotWithShape="1">
            <a:gsLst>
              <a:gs pos="17000">
                <a:schemeClr val="bg1">
                  <a:alpha val="50000"/>
                </a:schemeClr>
              </a:gs>
              <a:gs pos="6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826054795"/>
              </p:ext>
            </p:extLst>
          </p:nvPr>
        </p:nvGraphicFramePr>
        <p:xfrm>
          <a:off x="215516" y="1593305"/>
          <a:ext cx="7272810" cy="4860032"/>
        </p:xfrm>
        <a:graphic>
          <a:graphicData uri="http://schemas.openxmlformats.org/drawingml/2006/table">
            <a:tbl>
              <a:tblPr firstRow="1" bandRow="1">
                <a:tableStyleId>{5C22544A-7EE6-4342-B048-85BDC9FD1C3A}</a:tableStyleId>
              </a:tblPr>
              <a:tblGrid>
                <a:gridCol w="1454562"/>
                <a:gridCol w="1454562"/>
                <a:gridCol w="1454562"/>
                <a:gridCol w="1576974"/>
                <a:gridCol w="1332150"/>
              </a:tblGrid>
              <a:tr h="288032">
                <a:tc>
                  <a:txBody>
                    <a:bodyPr/>
                    <a:lstStyle/>
                    <a:p>
                      <a:pPr algn="ctr"/>
                      <a:endParaRPr lang="en-IN" sz="1200" b="0" dirty="0"/>
                    </a:p>
                  </a:txBody>
                  <a:tcPr>
                    <a:solidFill>
                      <a:srgbClr val="0A46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200" b="0" dirty="0" smtClean="0"/>
                    </a:p>
                  </a:txBody>
                  <a:tcPr>
                    <a:solidFill>
                      <a:srgbClr val="0A46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200" b="0" dirty="0" smtClean="0"/>
                    </a:p>
                  </a:txBody>
                  <a:tcPr>
                    <a:solidFill>
                      <a:srgbClr val="0A46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200" b="0" dirty="0" smtClean="0"/>
                    </a:p>
                  </a:txBody>
                  <a:tcPr>
                    <a:solidFill>
                      <a:srgbClr val="0A46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200" b="0" dirty="0" smtClean="0"/>
                    </a:p>
                  </a:txBody>
                  <a:tcPr>
                    <a:solidFill>
                      <a:srgbClr val="0A46D9"/>
                    </a:solidFill>
                  </a:tcPr>
                </a:tc>
              </a:tr>
              <a:tr h="480053">
                <a:tc>
                  <a:txBody>
                    <a:bodyPr/>
                    <a:lstStyle/>
                    <a:p>
                      <a:r>
                        <a:rPr lang="en-IN" sz="1200" b="1" baseline="0" dirty="0" smtClean="0"/>
                        <a:t>Federal Statutory Discharges</a:t>
                      </a:r>
                      <a:endParaRPr lang="en-IN" sz="1200" b="1" dirty="0"/>
                    </a:p>
                  </a:txBody>
                  <a:tcPr/>
                </a:tc>
                <a:tc>
                  <a:txBody>
                    <a:bodyPr/>
                    <a:lstStyle/>
                    <a:p>
                      <a:r>
                        <a:rPr lang="en-IN" sz="1200" b="1" dirty="0" smtClean="0"/>
                        <a:t>Disability </a:t>
                      </a:r>
                      <a:r>
                        <a:rPr lang="en-IN" sz="1200" b="0" dirty="0" smtClean="0"/>
                        <a:t>requires total &amp; permanent disability signed</a:t>
                      </a:r>
                      <a:r>
                        <a:rPr lang="en-IN" sz="1200" b="0" baseline="0" dirty="0" smtClean="0"/>
                        <a:t> by physician</a:t>
                      </a:r>
                      <a:endParaRPr lang="en-IN"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baseline="0" dirty="0" smtClean="0"/>
                        <a:t>School Closed, Fraud, Forged loan, False  Certification of GED, HS diploma</a:t>
                      </a:r>
                      <a:endParaRPr lang="en-IN"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baseline="0" dirty="0" smtClean="0"/>
                        <a:t>Military Service for recruitment, Full time teaching or not for profit employment</a:t>
                      </a:r>
                      <a:endParaRPr lang="en-IN" sz="12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baseline="0" dirty="0" smtClean="0"/>
                        <a:t>Bankruptcy, Death </a:t>
                      </a:r>
                      <a:r>
                        <a:rPr lang="en-IN" sz="1200" b="0" baseline="0" dirty="0" smtClean="0"/>
                        <a:t>for FFELP, parent</a:t>
                      </a:r>
                      <a:endParaRPr lang="en-IN" sz="1200" b="0" dirty="0" smtClean="0"/>
                    </a:p>
                  </a:txBody>
                  <a:tcPr/>
                </a:tc>
              </a:tr>
              <a:tr h="48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baseline="0" dirty="0" smtClean="0"/>
                        <a:t>Income Based Repayment  Plan</a:t>
                      </a:r>
                      <a:endParaRPr lang="en-IN" sz="1200" dirty="0"/>
                    </a:p>
                  </a:txBody>
                  <a:tcPr/>
                </a:tc>
                <a:tc>
                  <a:txBody>
                    <a:bodyPr/>
                    <a:lstStyle/>
                    <a:p>
                      <a:r>
                        <a:rPr lang="en-IN" sz="1200" b="1" dirty="0" smtClean="0"/>
                        <a:t>Normally required for a Bankruptcy</a:t>
                      </a:r>
                      <a:r>
                        <a:rPr lang="en-IN" sz="1200" b="1" baseline="0" dirty="0" smtClean="0"/>
                        <a:t> hardship discharge</a:t>
                      </a:r>
                      <a:endParaRPr lang="en-IN"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smtClean="0"/>
                        <a:t>Normally</a:t>
                      </a:r>
                      <a:r>
                        <a:rPr lang="en-IN" sz="1200" b="1" baseline="0" dirty="0" smtClean="0"/>
                        <a:t> better than rehabilitation</a:t>
                      </a:r>
                      <a:endParaRPr lang="en-IN" sz="1200" b="1" dirty="0" smtClean="0"/>
                    </a:p>
                    <a:p>
                      <a:endParaRPr lang="en-IN"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smtClean="0"/>
                        <a:t>Can</a:t>
                      </a:r>
                      <a:r>
                        <a:rPr lang="en-IN" sz="1200" b="1" baseline="0" dirty="0" smtClean="0"/>
                        <a:t> normally only be consolidated once for Federal Loans</a:t>
                      </a:r>
                      <a:endParaRPr lang="en-IN"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smtClean="0"/>
                        <a:t>ICR is a similar</a:t>
                      </a:r>
                      <a:r>
                        <a:rPr lang="en-IN" sz="1200" b="1" baseline="0" dirty="0" smtClean="0"/>
                        <a:t> program for parent loans </a:t>
                      </a:r>
                      <a:endParaRPr lang="en-IN" sz="1200" b="1" dirty="0"/>
                    </a:p>
                  </a:txBody>
                  <a:tcPr/>
                </a:tc>
              </a:tr>
              <a:tr h="48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baseline="0" dirty="0" smtClean="0"/>
                        <a:t>Rehabilitation</a:t>
                      </a:r>
                      <a:endParaRPr lang="en-IN" sz="1200" b="1" dirty="0" smtClean="0"/>
                    </a:p>
                    <a:p>
                      <a:endParaRPr lang="en-IN" sz="1200" dirty="0"/>
                    </a:p>
                  </a:txBody>
                  <a:tcPr/>
                </a:tc>
                <a:tc>
                  <a:txBody>
                    <a:bodyPr/>
                    <a:lstStyle/>
                    <a:p>
                      <a:r>
                        <a:rPr lang="en-IN" sz="1200" b="1" dirty="0" smtClean="0"/>
                        <a:t>Similar program to IBR  but for defaulted loans</a:t>
                      </a:r>
                      <a:endParaRPr lang="en-IN" sz="1200" b="1" dirty="0"/>
                    </a:p>
                  </a:txBody>
                  <a:tcPr/>
                </a:tc>
                <a:tc>
                  <a:txBody>
                    <a:bodyPr/>
                    <a:lstStyle/>
                    <a:p>
                      <a:r>
                        <a:rPr lang="en-IN" sz="1200" b="1" dirty="0" smtClean="0"/>
                        <a:t>Student</a:t>
                      </a:r>
                      <a:r>
                        <a:rPr lang="en-IN" sz="1200" b="1" baseline="0" dirty="0" smtClean="0"/>
                        <a:t> Loan Debtors should insist IBR instead</a:t>
                      </a:r>
                      <a:endParaRPr lang="en-IN" sz="1200" b="1" dirty="0"/>
                    </a:p>
                  </a:txBody>
                  <a:tcPr/>
                </a:tc>
                <a:tc>
                  <a:txBody>
                    <a:bodyPr/>
                    <a:lstStyle/>
                    <a:p>
                      <a:r>
                        <a:rPr lang="en-IN" sz="1200" b="1" dirty="0" smtClean="0"/>
                        <a:t>Higher</a:t>
                      </a:r>
                      <a:r>
                        <a:rPr lang="en-IN" sz="1200" b="1" baseline="0" dirty="0" smtClean="0"/>
                        <a:t> payments then IBR collectors rarely offer IBR</a:t>
                      </a:r>
                      <a:endParaRPr lang="en-IN" sz="1200" b="1" dirty="0"/>
                    </a:p>
                  </a:txBody>
                  <a:tcPr/>
                </a:tc>
                <a:tc>
                  <a:txBody>
                    <a:bodyPr/>
                    <a:lstStyle/>
                    <a:p>
                      <a:r>
                        <a:rPr lang="en-IN" sz="1200" b="1" dirty="0" smtClean="0"/>
                        <a:t>Can be rehabilitated</a:t>
                      </a:r>
                      <a:r>
                        <a:rPr lang="en-IN" sz="1200" b="1" baseline="0" dirty="0" smtClean="0"/>
                        <a:t> but only once</a:t>
                      </a:r>
                      <a:endParaRPr lang="en-IN" sz="1200" b="1" dirty="0"/>
                    </a:p>
                  </a:txBody>
                  <a:tcPr/>
                </a:tc>
              </a:tr>
              <a:tr h="480053">
                <a:tc>
                  <a:txBody>
                    <a:bodyPr/>
                    <a:lstStyle/>
                    <a:p>
                      <a:r>
                        <a:rPr lang="en-IN" sz="1200" b="1" baseline="0" dirty="0" smtClean="0"/>
                        <a:t>Bankruptcy Discharge</a:t>
                      </a:r>
                      <a:endParaRPr lang="en-IN" sz="1200" b="1" dirty="0"/>
                    </a:p>
                  </a:txBody>
                  <a:tcPr/>
                </a:tc>
                <a:tc>
                  <a:txBody>
                    <a:bodyPr/>
                    <a:lstStyle/>
                    <a:p>
                      <a:r>
                        <a:rPr lang="en-IN" sz="1200" b="1" dirty="0" smtClean="0"/>
                        <a:t>Must prove undue Hardship possible but difficult</a:t>
                      </a:r>
                      <a:r>
                        <a:rPr lang="en-IN" sz="1200" b="1" baseline="0" dirty="0" smtClean="0"/>
                        <a:t> and may require the Debtor at least attempt IBR first Undue Hardship is often an option for disabled borrowers but will also help in processing an IBR</a:t>
                      </a:r>
                      <a:endParaRPr lang="en-IN" sz="1200" b="1" dirty="0"/>
                    </a:p>
                  </a:txBody>
                  <a:tcPr/>
                </a:tc>
                <a:tc>
                  <a:txBody>
                    <a:bodyPr/>
                    <a:lstStyle/>
                    <a:p>
                      <a:r>
                        <a:rPr lang="en-IN" sz="1200" b="1" dirty="0" smtClean="0"/>
                        <a:t>Chapter</a:t>
                      </a:r>
                      <a:r>
                        <a:rPr lang="en-IN" sz="1200" b="1" baseline="0" dirty="0" smtClean="0"/>
                        <a:t> 13 does allow a stay and the ability to delay collections for 5 years or longer to stop garnishments etc.  but interests continues to add </a:t>
                      </a:r>
                      <a:endParaRPr lang="en-IN" sz="1200" b="1" dirty="0"/>
                    </a:p>
                  </a:txBody>
                  <a:tcPr/>
                </a:tc>
                <a:tc>
                  <a:txBody>
                    <a:bodyPr/>
                    <a:lstStyle/>
                    <a:p>
                      <a:r>
                        <a:rPr lang="en-IN" sz="1200" b="1" dirty="0" smtClean="0"/>
                        <a:t>Chapter 13 for older</a:t>
                      </a:r>
                      <a:r>
                        <a:rPr lang="en-IN" sz="1200" b="1" baseline="0" dirty="0" smtClean="0"/>
                        <a:t> debtors will delay collections until they can obtain a disability statutory discharge from their doctor.  </a:t>
                      </a:r>
                      <a:endParaRPr lang="en-IN"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smtClean="0"/>
                        <a:t>A Chapter 7</a:t>
                      </a:r>
                      <a:r>
                        <a:rPr lang="en-IN" sz="1200" b="1" baseline="0" dirty="0" smtClean="0"/>
                        <a:t> and an IBR will often make any student loan affordable by discharging the credit card debt and the IBR reducing payments to about 10% of gross income</a:t>
                      </a:r>
                      <a:endParaRPr lang="en-IN" sz="1200" b="1" dirty="0" smtClean="0"/>
                    </a:p>
                  </a:txBody>
                  <a:tcPr/>
                </a:tc>
              </a:tr>
              <a:tr h="330264">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bl>
          </a:graphicData>
        </a:graphic>
      </p:graphicFrame>
      <p:sp>
        <p:nvSpPr>
          <p:cNvPr id="11" name="Title 5"/>
          <p:cNvSpPr txBox="1">
            <a:spLocks/>
          </p:cNvSpPr>
          <p:nvPr/>
        </p:nvSpPr>
        <p:spPr bwMode="auto">
          <a:xfrm>
            <a:off x="215516" y="6093296"/>
            <a:ext cx="5796644"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200" b="1" i="1" dirty="0" smtClean="0"/>
              <a:t>Bankruptcy Hardship Discharge can be very difficult to prove/obtain and normally requires permanent and total disability or other proof of extreme hardship</a:t>
            </a:r>
            <a:endParaRPr lang="en-IN" sz="1800" b="1" i="1" dirty="0"/>
          </a:p>
        </p:txBody>
      </p:sp>
    </p:spTree>
    <p:extLst>
      <p:ext uri="{BB962C8B-B14F-4D97-AF65-F5344CB8AC3E}">
        <p14:creationId xmlns:p14="http://schemas.microsoft.com/office/powerpoint/2010/main" val="1215262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330" b="100000" l="0" r="99720"/>
                    </a14:imgEffect>
                  </a14:imgLayer>
                </a14:imgProps>
              </a:ext>
              <a:ext uri="{28A0092B-C50C-407E-A947-70E740481C1C}">
                <a14:useLocalDpi xmlns:a14="http://schemas.microsoft.com/office/drawing/2010/main"/>
              </a:ext>
            </a:extLst>
          </a:blip>
          <a:srcRect/>
          <a:stretch/>
        </p:blipFill>
        <p:spPr>
          <a:xfrm flipH="1">
            <a:off x="6099696" y="55134"/>
            <a:ext cx="3044304" cy="2581778"/>
          </a:xfrm>
          <a:prstGeom prst="rect">
            <a:avLst/>
          </a:prstGeom>
        </p:spPr>
      </p:pic>
      <p:sp>
        <p:nvSpPr>
          <p:cNvPr id="14338" name="Title 1"/>
          <p:cNvSpPr>
            <a:spLocks noGrp="1"/>
          </p:cNvSpPr>
          <p:nvPr>
            <p:ph type="title"/>
          </p:nvPr>
        </p:nvSpPr>
        <p:spPr/>
        <p:txBody>
          <a:bodyPr/>
          <a:lstStyle/>
          <a:p>
            <a:r>
              <a:rPr lang="en-US" dirty="0" smtClean="0"/>
              <a:t>Reported (Default) Rates</a:t>
            </a:r>
            <a:endParaRPr lang="en-IN" dirty="0" smtClean="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a:solidFill>
                  <a:srgbClr val="BE1E2D"/>
                </a:solidFill>
              </a:rPr>
              <a:pPr fontAlgn="base">
                <a:spcBef>
                  <a:spcPct val="0"/>
                </a:spcBef>
                <a:spcAft>
                  <a:spcPct val="0"/>
                </a:spcAft>
              </a:pPr>
              <a:t>7</a:t>
            </a:fld>
            <a:endParaRPr lang="en-IN" dirty="0">
              <a:solidFill>
                <a:srgbClr val="BE1E2D"/>
              </a:solidFill>
            </a:endParaRPr>
          </a:p>
        </p:txBody>
      </p:sp>
      <p:graphicFrame>
        <p:nvGraphicFramePr>
          <p:cNvPr id="2" name="Chart 1"/>
          <p:cNvGraphicFramePr/>
          <p:nvPr>
            <p:extLst>
              <p:ext uri="{D42A27DB-BD31-4B8C-83A1-F6EECF244321}">
                <p14:modId xmlns:p14="http://schemas.microsoft.com/office/powerpoint/2010/main" val="231405821"/>
              </p:ext>
            </p:extLst>
          </p:nvPr>
        </p:nvGraphicFramePr>
        <p:xfrm>
          <a:off x="539552" y="908720"/>
          <a:ext cx="5472608" cy="3811169"/>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txBox="1">
            <a:spLocks/>
          </p:cNvSpPr>
          <p:nvPr/>
        </p:nvSpPr>
        <p:spPr bwMode="auto">
          <a:xfrm>
            <a:off x="395536" y="5085184"/>
            <a:ext cx="8352928"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kern="1200">
                <a:solidFill>
                  <a:srgbClr val="901E0D"/>
                </a:solidFill>
                <a:latin typeface="+mj-lt"/>
                <a:ea typeface="+mj-ea"/>
                <a:cs typeface="+mj-cs"/>
              </a:defRPr>
            </a:lvl1pPr>
            <a:lvl2pPr algn="l" rtl="0" fontAlgn="base">
              <a:spcBef>
                <a:spcPct val="0"/>
              </a:spcBef>
              <a:spcAft>
                <a:spcPct val="0"/>
              </a:spcAft>
              <a:defRPr sz="4400">
                <a:solidFill>
                  <a:schemeClr val="bg1"/>
                </a:solidFill>
                <a:latin typeface="Calibri" pitchFamily="34" charset="0"/>
              </a:defRPr>
            </a:lvl2pPr>
            <a:lvl3pPr algn="l" rtl="0" fontAlgn="base">
              <a:spcBef>
                <a:spcPct val="0"/>
              </a:spcBef>
              <a:spcAft>
                <a:spcPct val="0"/>
              </a:spcAft>
              <a:defRPr sz="4400">
                <a:solidFill>
                  <a:schemeClr val="bg1"/>
                </a:solidFill>
                <a:latin typeface="Calibri" pitchFamily="34" charset="0"/>
              </a:defRPr>
            </a:lvl3pPr>
            <a:lvl4pPr algn="l" rtl="0" fontAlgn="base">
              <a:spcBef>
                <a:spcPct val="0"/>
              </a:spcBef>
              <a:spcAft>
                <a:spcPct val="0"/>
              </a:spcAft>
              <a:defRPr sz="4400">
                <a:solidFill>
                  <a:schemeClr val="bg1"/>
                </a:solidFill>
                <a:latin typeface="Calibri" pitchFamily="34" charset="0"/>
              </a:defRPr>
            </a:lvl4pPr>
            <a:lvl5pPr algn="l" rtl="0" fontAlgn="base">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a:lstStyle>
          <a:p>
            <a:r>
              <a:rPr lang="en-IN" sz="1200" b="1" i="1" dirty="0" smtClean="0">
                <a:solidFill>
                  <a:srgbClr val="002060"/>
                </a:solidFill>
              </a:rPr>
              <a:t>Student Loan Debt has grown from over one trillion in 2011 to over 1.1 in 2012 with slightly increasing default rates since 1998.  Cohort government reports show that 4 year public colleges have a 25% default, 2 years public colleges have a 35% default and private business schools now have a 45% default.   It is suggested that private-business schools especially fail to take responsibility for insuring students can repay from their degrees often concentrating on pushing students into deferments instead of finding jobs for them.  Some private/for profit schools were given kickbacks from lenders to push higher rate private loans over affordable government loans  and were sued in New York by the Attorney General for this fraud.  Private Student Loans are no longer available after Obama closed such programs in 2011-2012.     </a:t>
            </a:r>
            <a:endParaRPr lang="en-IN" sz="1800" b="1" i="1" dirty="0">
              <a:solidFill>
                <a:srgbClr val="002060"/>
              </a:solidFill>
            </a:endParaRPr>
          </a:p>
        </p:txBody>
      </p:sp>
      <p:sp>
        <p:nvSpPr>
          <p:cNvPr id="5" name="TextBox 4"/>
          <p:cNvSpPr txBox="1"/>
          <p:nvPr/>
        </p:nvSpPr>
        <p:spPr>
          <a:xfrm>
            <a:off x="6099696" y="2708920"/>
            <a:ext cx="3044304" cy="2308324"/>
          </a:xfrm>
          <a:prstGeom prst="rect">
            <a:avLst/>
          </a:prstGeom>
          <a:noFill/>
        </p:spPr>
        <p:txBody>
          <a:bodyPr wrap="square" rtlCol="0">
            <a:spAutoFit/>
          </a:bodyPr>
          <a:lstStyle/>
          <a:p>
            <a:r>
              <a:rPr lang="en-US" dirty="0" smtClean="0"/>
              <a:t>20% of Student loans are in forbearance/deferment.  This means as much as 70% of private school student loans and 50% of 4 year college loans are not repaid due to lack of responsibility on the part of lenders and schools. </a:t>
            </a:r>
            <a:endParaRPr lang="en-US" dirty="0"/>
          </a:p>
        </p:txBody>
      </p:sp>
    </p:spTree>
    <p:extLst>
      <p:ext uri="{BB962C8B-B14F-4D97-AF65-F5344CB8AC3E}">
        <p14:creationId xmlns:p14="http://schemas.microsoft.com/office/powerpoint/2010/main" val="3534635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Average School </a:t>
            </a:r>
            <a:r>
              <a:rPr lang="en-US" dirty="0"/>
              <a:t>Loan Borrower in Default</a:t>
            </a:r>
            <a:endParaRPr lang="en-IN" dirty="0" smtClean="0"/>
          </a:p>
        </p:txBody>
      </p:sp>
      <p:sp>
        <p:nvSpPr>
          <p:cNvPr id="14339" name="Content Placeholder 2"/>
          <p:cNvSpPr>
            <a:spLocks noGrp="1"/>
          </p:cNvSpPr>
          <p:nvPr>
            <p:ph idx="1"/>
          </p:nvPr>
        </p:nvSpPr>
        <p:spPr>
          <a:xfrm>
            <a:off x="179512" y="1042729"/>
            <a:ext cx="6336704" cy="5266591"/>
          </a:xfrm>
        </p:spPr>
        <p:txBody>
          <a:bodyPr numCol="1"/>
          <a:lstStyle/>
          <a:p>
            <a:pPr algn="just"/>
            <a:r>
              <a:rPr lang="en-IN" sz="1600" dirty="0" smtClean="0"/>
              <a:t>Is 43 Years old, 15% never completed high school, 55% had children</a:t>
            </a:r>
          </a:p>
          <a:p>
            <a:pPr algn="just"/>
            <a:r>
              <a:rPr lang="en-IN" sz="1600" dirty="0" smtClean="0"/>
              <a:t>Has attempted to pay for the loan over 10 years and has given up  </a:t>
            </a:r>
          </a:p>
          <a:p>
            <a:pPr algn="just"/>
            <a:r>
              <a:rPr lang="en-IN" sz="1600" dirty="0" smtClean="0"/>
              <a:t>African American borrowers were 7 times more likely to suffer a default (39%) than white (6.9%) and Asian was the lowest (4%).  Almost all of the borrowers felt the school had defrauded them by selling them an educational program that failed to provide employment that could repay the loan.   The system especially failed the young, uneducated, unsophisticated borrowers and minorities.      </a:t>
            </a:r>
          </a:p>
          <a:p>
            <a:pPr algn="just"/>
            <a:r>
              <a:rPr lang="en-IN" sz="1600" dirty="0" smtClean="0"/>
              <a:t>Borrowers were not told about the options that most benefited them </a:t>
            </a:r>
          </a:p>
          <a:p>
            <a:pPr algn="just"/>
            <a:r>
              <a:rPr lang="en-IN" sz="1600" dirty="0"/>
              <a:t>Borrowers that default are 80% unemployed and 85% receive public </a:t>
            </a:r>
            <a:r>
              <a:rPr lang="en-IN" sz="1600" dirty="0" smtClean="0"/>
              <a:t>assistance 65 </a:t>
            </a:r>
            <a:r>
              <a:rPr lang="en-IN" sz="1600" dirty="0"/>
              <a:t>% attended a for profit school and 53% did not complete the school program </a:t>
            </a:r>
            <a:r>
              <a:rPr lang="en-IN" sz="1600" dirty="0" smtClean="0"/>
              <a:t>and 69</a:t>
            </a:r>
            <a:r>
              <a:rPr lang="en-IN" sz="1600" dirty="0"/>
              <a:t>% had parents that did not attend.</a:t>
            </a:r>
            <a:endParaRPr lang="en-IN" sz="1600" dirty="0" smtClean="0"/>
          </a:p>
          <a:p>
            <a:pPr algn="just"/>
            <a:r>
              <a:rPr lang="en-IN" sz="1600" dirty="0" smtClean="0"/>
              <a:t>No reasonable attempts are made to settle these debts and normally the servicer demanded immediate repayment in full, which often only resulted in frustration on the part of the borrower and a response of refusing to answer any further mail or phone calls.   Collection fees are often charged for work never done or at unreasonable rates.    </a:t>
            </a:r>
          </a:p>
          <a:p>
            <a:pPr algn="just"/>
            <a:r>
              <a:rPr lang="en-IN" sz="1600" dirty="0" smtClean="0"/>
              <a:t>Every reported response stated the reason for default was poor training which resulted in no employment that could repay the loan .  </a:t>
            </a:r>
          </a:p>
          <a:p>
            <a:pPr marL="0" indent="0" algn="just">
              <a:buNone/>
            </a:pPr>
            <a:r>
              <a:rPr lang="en-IN" sz="1600" dirty="0" smtClean="0"/>
              <a:t>Source </a:t>
            </a:r>
            <a:r>
              <a:rPr lang="en-IN" sz="1600" dirty="0" smtClean="0">
                <a:hlinkClick r:id="rId2"/>
              </a:rPr>
              <a:t>2012 NCLC survey Student loan Borrower survey</a:t>
            </a:r>
            <a:endParaRPr lang="en-IN" sz="1600" dirty="0" smtClean="0"/>
          </a:p>
          <a:p>
            <a:pPr algn="just"/>
            <a:endParaRPr lang="en-IN" sz="1600" dirty="0"/>
          </a:p>
          <a:p>
            <a:pPr marL="0" indent="0" algn="just">
              <a:buNone/>
            </a:pPr>
            <a:endParaRPr lang="en-US" sz="16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8</a:t>
            </a:fld>
            <a:endParaRPr lang="en-IN" dirty="0">
              <a:solidFill>
                <a:srgbClr val="BE1E2D"/>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A Myth of Education as opportunity</a:t>
            </a:r>
            <a:endParaRPr lang="en-IN" dirty="0" smtClean="0"/>
          </a:p>
        </p:txBody>
      </p:sp>
      <p:sp>
        <p:nvSpPr>
          <p:cNvPr id="14339" name="Content Placeholder 2"/>
          <p:cNvSpPr>
            <a:spLocks noGrp="1"/>
          </p:cNvSpPr>
          <p:nvPr>
            <p:ph idx="1"/>
          </p:nvPr>
        </p:nvSpPr>
        <p:spPr>
          <a:xfrm>
            <a:off x="179512" y="1042729"/>
            <a:ext cx="6336704" cy="5410607"/>
          </a:xfrm>
        </p:spPr>
        <p:txBody>
          <a:bodyPr numCol="1"/>
          <a:lstStyle/>
          <a:p>
            <a:pPr marL="0" indent="0" algn="just">
              <a:buNone/>
            </a:pPr>
            <a:r>
              <a:rPr lang="en-US" sz="2400" b="1" dirty="0" smtClean="0">
                <a:solidFill>
                  <a:srgbClr val="901E0D"/>
                </a:solidFill>
              </a:rPr>
              <a:t>The Private School Loan Problem</a:t>
            </a:r>
            <a:endParaRPr lang="en-IN" sz="2400" b="1" dirty="0">
              <a:solidFill>
                <a:srgbClr val="901E0D"/>
              </a:solidFill>
            </a:endParaRPr>
          </a:p>
          <a:p>
            <a:pPr marL="0" indent="0" algn="just">
              <a:buNone/>
            </a:pPr>
            <a:r>
              <a:rPr lang="en-IN" sz="1600" dirty="0" smtClean="0"/>
              <a:t>Many student loans were sold upon promises to minors for high paying jobs.   However these were often worthless degrees that could not repay the amount that was borrowed.  This is most often the case with business and private school degree programs which have over 45% of their graduates unable to repay loans.  But even with 4 year state colleges and universities the default rates runs over 25% due to low paying degree programs.  Some of the problem comes from colleges having little or no incentive to avoid issuing degrees that wont repay the amount borrowed.     </a:t>
            </a:r>
          </a:p>
          <a:p>
            <a:pPr marL="0" indent="0" algn="just">
              <a:buNone/>
            </a:pPr>
            <a:r>
              <a:rPr lang="en-US" sz="2400" b="1" dirty="0" smtClean="0">
                <a:solidFill>
                  <a:srgbClr val="901E0D"/>
                </a:solidFill>
              </a:rPr>
              <a:t>More Private School Student Loan Problems</a:t>
            </a:r>
            <a:endParaRPr lang="en-IN" sz="2400" b="1" dirty="0" smtClean="0">
              <a:solidFill>
                <a:srgbClr val="901E0D"/>
              </a:solidFill>
            </a:endParaRPr>
          </a:p>
          <a:p>
            <a:pPr marL="0" indent="0" algn="just">
              <a:buNone/>
            </a:pPr>
            <a:r>
              <a:rPr lang="en-IN" sz="1600" dirty="0" smtClean="0"/>
              <a:t>Many business schools receive kickbacks from lenders to push bank loans onto minorities and students which have little financial sophistication often withholding essential facts.   In 2009-2010 the New York Attorney General, several colleges and lenders settled in New York but few or no other states filed cases. </a:t>
            </a:r>
            <a:r>
              <a:rPr lang="en-US" sz="1600" dirty="0"/>
              <a:t>Cuomo’s office </a:t>
            </a:r>
            <a:r>
              <a:rPr lang="en-US" sz="1600" dirty="0" smtClean="0"/>
              <a:t>investigated Drexel college Sallie </a:t>
            </a:r>
            <a:r>
              <a:rPr lang="en-US" sz="1600" dirty="0"/>
              <a:t>Mae; </a:t>
            </a:r>
            <a:r>
              <a:rPr lang="en-US" sz="1600" dirty="0" smtClean="0"/>
              <a:t>Nelnet; </a:t>
            </a:r>
            <a:r>
              <a:rPr lang="en-US" sz="1600" dirty="0"/>
              <a:t>Education Finance </a:t>
            </a:r>
            <a:r>
              <a:rPr lang="en-US" sz="1600" dirty="0" smtClean="0"/>
              <a:t>Partners; </a:t>
            </a:r>
            <a:r>
              <a:rPr lang="en-US" sz="1600" dirty="0" err="1" smtClean="0"/>
              <a:t>EduCap</a:t>
            </a:r>
            <a:r>
              <a:rPr lang="en-US" sz="1600" dirty="0" smtClean="0"/>
              <a:t>; and CIT. </a:t>
            </a:r>
            <a:r>
              <a:rPr lang="en-IN" sz="1600" dirty="0" smtClean="0"/>
              <a:t>Because there seems to be no escape, possible for people with these loans they often quit working for a salary and work under the table.  They become judgment proof, not paying taxes, have bank accounts in their children’s name or real estate in a spouses name in order to live. </a:t>
            </a:r>
            <a:endParaRPr lang="en-US" sz="16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F7815E-45BB-4D0E-A4FC-178922DB634F}" type="slidenum">
              <a:rPr lang="en-IN" smtClean="0">
                <a:solidFill>
                  <a:srgbClr val="BE1E2D"/>
                </a:solidFill>
              </a:rPr>
              <a:pPr fontAlgn="base">
                <a:spcBef>
                  <a:spcPct val="0"/>
                </a:spcBef>
                <a:spcAft>
                  <a:spcPct val="0"/>
                </a:spcAft>
              </a:pPr>
              <a:t>9</a:t>
            </a:fld>
            <a:endParaRPr lang="en-IN" dirty="0">
              <a:solidFill>
                <a:srgbClr val="BE1E2D"/>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4248" y="764704"/>
            <a:ext cx="2032001" cy="5221801"/>
          </a:xfrm>
          <a:prstGeom prst="round2DiagRect">
            <a:avLst>
              <a:gd name="adj1" fmla="val 21296"/>
              <a:gd name="adj2" fmla="val 0"/>
            </a:avLst>
          </a:prstGeom>
        </p:spPr>
      </p:pic>
    </p:spTree>
    <p:extLst>
      <p:ext uri="{BB962C8B-B14F-4D97-AF65-F5344CB8AC3E}">
        <p14:creationId xmlns:p14="http://schemas.microsoft.com/office/powerpoint/2010/main" val="1923164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8285</TotalTime>
  <Words>5487</Words>
  <Application>Microsoft Office PowerPoint</Application>
  <PresentationFormat>On-screen Show (4:3)</PresentationFormat>
  <Paragraphs>512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Nick Thompson Louisville Kentucky Bankruptcy and Foreclosure Attorney</vt:lpstr>
      <vt:lpstr>Government vs. Private Student Loans</vt:lpstr>
      <vt:lpstr>History of Bankruptcy and Student Loans</vt:lpstr>
      <vt:lpstr>Student Loan Default</vt:lpstr>
      <vt:lpstr>Government vs. Private Student Loans</vt:lpstr>
      <vt:lpstr>The Federal Loans Defenses, Methods  to cure default</vt:lpstr>
      <vt:lpstr>Reported (Default) Rates</vt:lpstr>
      <vt:lpstr>The Average School Loan Borrower in Default</vt:lpstr>
      <vt:lpstr>A Myth of Education as opportunity</vt:lpstr>
      <vt:lpstr>Collection/Servicing  Agencies</vt:lpstr>
      <vt:lpstr>PowerPoint Presentation</vt:lpstr>
      <vt:lpstr>Governmental Statutory Collections </vt:lpstr>
      <vt:lpstr>Government Student Loan Defenses </vt:lpstr>
      <vt:lpstr>Private Student Loan Collections </vt:lpstr>
      <vt:lpstr>Private Student Loan Collections </vt:lpstr>
      <vt:lpstr>PowerPoint Presentation</vt:lpstr>
      <vt:lpstr>Chapter 7 </vt:lpstr>
      <vt:lpstr>Chapter 7 </vt:lpstr>
      <vt:lpstr>Making a Chapter 13 feasible and affordable</vt:lpstr>
      <vt:lpstr>Repaying only important debts in Chapter 13 </vt:lpstr>
      <vt:lpstr>Chapter 13 </vt:lpstr>
      <vt:lpstr>Income Based Repayment  Consolidation and Rehabilitation Options for that Fresh Start</vt:lpstr>
      <vt:lpstr>The repayment options</vt:lpstr>
      <vt:lpstr>The IBR program is the  major tool for managing Student Loans</vt:lpstr>
      <vt:lpstr>The IBR program is the  major tool for managing Student Loans</vt:lpstr>
      <vt:lpstr>Chapter 7 and Chapter 13  aren’t your only tools.</vt:lpstr>
      <vt:lpstr>The Brunner Test Discharging Student Loan Debt in Bankruptcy</vt:lpstr>
      <vt:lpstr>Why does it seem impossible (Making it possible)</vt:lpstr>
      <vt:lpstr>The Undue Hardship Standard of 523 (a) (8)</vt:lpstr>
      <vt:lpstr>The Brunner Test part by part.</vt:lpstr>
      <vt:lpstr>The Brunner Test.</vt:lpstr>
      <vt:lpstr>The Brunner Test.</vt:lpstr>
      <vt:lpstr>The Brunner Test.</vt:lpstr>
      <vt:lpstr>The Partial discharges and other tests.</vt:lpstr>
      <vt:lpstr>The New Totality of the Circumstances Test.</vt:lpstr>
      <vt:lpstr>Combining the Tools</vt:lpstr>
      <vt:lpstr>A combination of IBR and Bankruptcy seems to be the most effective solution</vt:lpstr>
      <vt:lpstr>Fresh Starts while you are in Bankruptcy</vt:lpstr>
      <vt:lpstr>The Path to reestablishing credit</vt:lpstr>
      <vt:lpstr>Once the loans either discharged or in good standing credit can be repaired.  </vt:lpstr>
      <vt:lpstr>PowerPoint Presentation</vt:lpstr>
      <vt:lpstr>Other Resources</vt:lpstr>
      <vt:lpstr>Got Student Loan or Foreclosure Problems Get in touch with me, today!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Elliyas</dc:creator>
  <cp:lastModifiedBy>NicksHomeComputer</cp:lastModifiedBy>
  <cp:revision>411</cp:revision>
  <cp:lastPrinted>2012-09-01T16:05:25Z</cp:lastPrinted>
  <dcterms:created xsi:type="dcterms:W3CDTF">2012-01-23T12:24:32Z</dcterms:created>
  <dcterms:modified xsi:type="dcterms:W3CDTF">2012-09-15T20:14:43Z</dcterms:modified>
</cp:coreProperties>
</file>