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tags/tag34.xml" ContentType="application/vnd.openxmlformats-officedocument.presentationml.tags+xml"/>
  <Override PartName="/ppt/notesSlides/notesSlide33.xml" ContentType="application/vnd.openxmlformats-officedocument.presentationml.notesSlide+xml"/>
  <Override PartName="/ppt/tags/tag35.xml" ContentType="application/vnd.openxmlformats-officedocument.presentationml.tags+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36"/>
  </p:notesMasterIdLst>
  <p:handoutMasterIdLst>
    <p:handoutMasterId r:id="rId37"/>
  </p:handoutMasterIdLst>
  <p:sldIdLst>
    <p:sldId id="256" r:id="rId2"/>
    <p:sldId id="432" r:id="rId3"/>
    <p:sldId id="510" r:id="rId4"/>
    <p:sldId id="511" r:id="rId5"/>
    <p:sldId id="509" r:id="rId6"/>
    <p:sldId id="515" r:id="rId7"/>
    <p:sldId id="516" r:id="rId8"/>
    <p:sldId id="513" r:id="rId9"/>
    <p:sldId id="473" r:id="rId10"/>
    <p:sldId id="263" r:id="rId11"/>
    <p:sldId id="441" r:id="rId12"/>
    <p:sldId id="446" r:id="rId13"/>
    <p:sldId id="315" r:id="rId14"/>
    <p:sldId id="501" r:id="rId15"/>
    <p:sldId id="488" r:id="rId16"/>
    <p:sldId id="514" r:id="rId17"/>
    <p:sldId id="508" r:id="rId18"/>
    <p:sldId id="489" r:id="rId19"/>
    <p:sldId id="491" r:id="rId20"/>
    <p:sldId id="493" r:id="rId21"/>
    <p:sldId id="494" r:id="rId22"/>
    <p:sldId id="495" r:id="rId23"/>
    <p:sldId id="496" r:id="rId24"/>
    <p:sldId id="497" r:id="rId25"/>
    <p:sldId id="498" r:id="rId26"/>
    <p:sldId id="474" r:id="rId27"/>
    <p:sldId id="476" r:id="rId28"/>
    <p:sldId id="477" r:id="rId29"/>
    <p:sldId id="507" r:id="rId30"/>
    <p:sldId id="478" r:id="rId31"/>
    <p:sldId id="505" r:id="rId32"/>
    <p:sldId id="500" r:id="rId33"/>
    <p:sldId id="512" r:id="rId34"/>
    <p:sldId id="504" r:id="rId35"/>
  </p:sldIdLst>
  <p:sldSz cx="9144000" cy="6858000" type="screen4x3"/>
  <p:notesSz cx="6858000" cy="9144000"/>
  <p:custDataLst>
    <p:tags r:id="rId38"/>
  </p:custDataLst>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62D84"/>
    <a:srgbClr val="3333CC"/>
    <a:srgbClr val="89A9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5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p>
        </p:txBody>
      </p:sp>
      <p:sp>
        <p:nvSpPr>
          <p:cNvPr id="808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defRPr>
            </a:lvl1pPr>
          </a:lstStyle>
          <a:p>
            <a:pPr>
              <a:defRPr/>
            </a:pPr>
            <a:endParaRPr lang="en-US"/>
          </a:p>
        </p:txBody>
      </p:sp>
      <p:sp>
        <p:nvSpPr>
          <p:cNvPr id="809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p>
        </p:txBody>
      </p:sp>
      <p:sp>
        <p:nvSpPr>
          <p:cNvPr id="809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defRPr>
            </a:lvl1pPr>
          </a:lstStyle>
          <a:p>
            <a:pPr>
              <a:defRPr/>
            </a:pPr>
            <a:fld id="{A1F6919C-E5A5-4942-9049-7530FA0C5808}" type="slidenum">
              <a:rPr lang="en-US"/>
              <a:pPr>
                <a:defRPr/>
              </a:pPr>
              <a:t>‹#›</a:t>
            </a:fld>
            <a:endParaRPr lang="en-US" dirty="0"/>
          </a:p>
        </p:txBody>
      </p:sp>
    </p:spTree>
    <p:extLst>
      <p:ext uri="{BB962C8B-B14F-4D97-AF65-F5344CB8AC3E}">
        <p14:creationId xmlns:p14="http://schemas.microsoft.com/office/powerpoint/2010/main" val="2165197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p>
        </p:txBody>
      </p:sp>
      <p:sp>
        <p:nvSpPr>
          <p:cNvPr id="860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60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p>
        </p:txBody>
      </p:sp>
      <p:sp>
        <p:nvSpPr>
          <p:cNvPr id="860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defRPr>
            </a:lvl1pPr>
          </a:lstStyle>
          <a:p>
            <a:pPr>
              <a:defRPr/>
            </a:pPr>
            <a:fld id="{21B39F58-37D8-4EFA-A059-A636E5035165}" type="slidenum">
              <a:rPr lang="en-US"/>
              <a:pPr>
                <a:defRPr/>
              </a:pPr>
              <a:t>‹#›</a:t>
            </a:fld>
            <a:endParaRPr lang="en-US" dirty="0"/>
          </a:p>
        </p:txBody>
      </p:sp>
    </p:spTree>
    <p:extLst>
      <p:ext uri="{BB962C8B-B14F-4D97-AF65-F5344CB8AC3E}">
        <p14:creationId xmlns:p14="http://schemas.microsoft.com/office/powerpoint/2010/main" val="1065495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75F239C0-86FF-4281-B19F-8A266D6E58B7}" type="slidenum">
              <a:rPr lang="en-US" sz="1200" smtClean="0"/>
              <a:pPr/>
              <a:t>1</a:t>
            </a:fld>
            <a:endParaRPr lang="en-US" sz="120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C9339370-2B07-47FF-85BF-D1B8AB07F964}" type="slidenum">
              <a:rPr lang="en-US" sz="1200" smtClean="0"/>
              <a:pPr/>
              <a:t>10</a:t>
            </a:fld>
            <a:endParaRPr lang="en-US" sz="1200" smtClean="0"/>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DFEA16D2-9006-4F9F-9F84-7312BF7068E2}" type="slidenum">
              <a:rPr lang="en-US" sz="1200" smtClean="0"/>
              <a:pPr/>
              <a:t>11</a:t>
            </a:fld>
            <a:endParaRPr lang="en-US" sz="1200" smtClean="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a:lnSpc>
                <a:spcPct val="110000"/>
              </a:lnSpc>
              <a:spcBef>
                <a:spcPct val="0"/>
              </a:spcBef>
              <a:buSzPct val="80000"/>
              <a:buFont typeface="Wingdings" pitchFamily="2" charset="2"/>
              <a:buNone/>
            </a:pPr>
            <a:r>
              <a:rPr lang="en-US" sz="900" smtClean="0">
                <a:latin typeface="Arial" pitchFamily="34" charset="0"/>
                <a:ea typeface="ＭＳ Ｐゴシック" pitchFamily="34" charset="-128"/>
              </a:rPr>
              <a:t>Commencement or continuation of judicial or other proceedings to collect pre-petition claims</a:t>
            </a:r>
          </a:p>
          <a:p>
            <a:pPr>
              <a:lnSpc>
                <a:spcPct val="110000"/>
              </a:lnSpc>
              <a:spcBef>
                <a:spcPct val="0"/>
              </a:spcBef>
              <a:buSzPct val="80000"/>
              <a:buFont typeface="Wingdings" pitchFamily="2" charset="2"/>
              <a:buNone/>
            </a:pPr>
            <a:r>
              <a:rPr lang="en-US" sz="900" smtClean="0">
                <a:latin typeface="Arial" pitchFamily="34" charset="0"/>
                <a:ea typeface="ＭＳ Ｐゴシック" pitchFamily="34" charset="-128"/>
              </a:rPr>
              <a:t>  Efforts to create, perfect or enforce liens on property of the estate or of the debtor, if relating to a pre-petition claim</a:t>
            </a:r>
          </a:p>
          <a:p>
            <a:pPr>
              <a:lnSpc>
                <a:spcPct val="110000"/>
              </a:lnSpc>
              <a:spcBef>
                <a:spcPct val="0"/>
              </a:spcBef>
              <a:buSzPct val="80000"/>
              <a:buFont typeface="Wingdings" pitchFamily="2" charset="2"/>
              <a:buNone/>
            </a:pPr>
            <a:r>
              <a:rPr lang="en-US" sz="900" smtClean="0">
                <a:latin typeface="Arial" pitchFamily="34" charset="0"/>
                <a:ea typeface="ＭＳ Ｐゴシック" pitchFamily="34" charset="-128"/>
              </a:rPr>
              <a:t>  Efforts to take possession of or assume control of property of the estate</a:t>
            </a:r>
          </a:p>
          <a:p>
            <a:pPr>
              <a:lnSpc>
                <a:spcPct val="110000"/>
              </a:lnSpc>
              <a:spcBef>
                <a:spcPct val="0"/>
              </a:spcBef>
              <a:buSzPct val="80000"/>
              <a:buFont typeface="Wingdings" pitchFamily="2" charset="2"/>
              <a:buNone/>
            </a:pPr>
            <a:r>
              <a:rPr lang="en-US" sz="900" smtClean="0">
                <a:latin typeface="Arial" pitchFamily="34" charset="0"/>
                <a:ea typeface="ＭＳ Ｐゴシック" pitchFamily="34" charset="-128"/>
              </a:rPr>
              <a:t>  Enforcement against the debtor or property of the estate of a pre-petition judgment</a:t>
            </a:r>
          </a:p>
          <a:p>
            <a:pPr>
              <a:lnSpc>
                <a:spcPct val="110000"/>
              </a:lnSpc>
              <a:spcBef>
                <a:spcPct val="0"/>
              </a:spcBef>
              <a:buSzPct val="80000"/>
              <a:buFont typeface="Wingdings" pitchFamily="2" charset="2"/>
              <a:buNone/>
            </a:pPr>
            <a:r>
              <a:rPr lang="en-US" sz="900" smtClean="0">
                <a:latin typeface="Arial" pitchFamily="34" charset="0"/>
                <a:ea typeface="ＭＳ Ｐゴシック" pitchFamily="34" charset="-128"/>
              </a:rPr>
              <a:t>  Any act to collect pre-petition claim</a:t>
            </a:r>
          </a:p>
          <a:p>
            <a:pPr>
              <a:lnSpc>
                <a:spcPct val="110000"/>
              </a:lnSpc>
              <a:spcBef>
                <a:spcPct val="0"/>
              </a:spcBef>
              <a:buSzPct val="80000"/>
              <a:buFont typeface="Wingdings" pitchFamily="2" charset="2"/>
              <a:buNone/>
            </a:pPr>
            <a:r>
              <a:rPr lang="en-US" sz="900" smtClean="0">
                <a:latin typeface="Arial" pitchFamily="34" charset="0"/>
                <a:ea typeface="ＭＳ Ｐゴシック" pitchFamily="34" charset="-128"/>
              </a:rPr>
              <a:t>  Setoff of pre-petition debts</a:t>
            </a:r>
          </a:p>
          <a:p>
            <a:pPr>
              <a:lnSpc>
                <a:spcPct val="110000"/>
              </a:lnSpc>
              <a:spcBef>
                <a:spcPct val="0"/>
              </a:spcBef>
              <a:buSzPct val="80000"/>
              <a:buFont typeface="Wingdings" pitchFamily="2" charset="2"/>
              <a:buNone/>
            </a:pPr>
            <a:endParaRPr lang="en-US" sz="900" smtClean="0">
              <a:latin typeface="Arial" pitchFamily="34" charset="0"/>
              <a:ea typeface="ＭＳ Ｐゴシック" pitchFamily="34" charset="-128"/>
            </a:endParaRPr>
          </a:p>
          <a:p>
            <a:pPr>
              <a:lnSpc>
                <a:spcPct val="110000"/>
              </a:lnSpc>
              <a:spcBef>
                <a:spcPct val="0"/>
              </a:spcBef>
              <a:buSzPct val="80000"/>
              <a:buFont typeface="Wingdings" pitchFamily="2" charset="2"/>
              <a:buNone/>
            </a:pPr>
            <a:r>
              <a:rPr lang="en-US" sz="900" smtClean="0">
                <a:latin typeface="Arial" pitchFamily="34" charset="0"/>
                <a:ea typeface="ＭＳ Ｐゴシック" pitchFamily="34" charset="-128"/>
              </a:rPr>
              <a:t>Exceptions</a:t>
            </a:r>
          </a:p>
          <a:p>
            <a:pPr eaLnBrk="1" hangingPunct="1">
              <a:buFont typeface="Times"/>
              <a:buNone/>
            </a:pPr>
            <a:r>
              <a:rPr lang="en-US" sz="800" smtClean="0">
                <a:latin typeface="Arial" pitchFamily="34" charset="0"/>
                <a:ea typeface="ＭＳ Ｐゴシック" pitchFamily="34" charset="-128"/>
              </a:rPr>
              <a:t>Criminal actions or proceedings</a:t>
            </a:r>
          </a:p>
          <a:p>
            <a:pPr eaLnBrk="1" hangingPunct="1">
              <a:buFont typeface="Times"/>
              <a:buNone/>
            </a:pPr>
            <a:r>
              <a:rPr lang="en-US" sz="800" smtClean="0">
                <a:latin typeface="Arial" pitchFamily="34" charset="0"/>
                <a:ea typeface="ＭＳ Ｐゴシック" pitchFamily="34" charset="-128"/>
              </a:rPr>
              <a:t>Enforcement of domestic support obligations – property of the estate still protected in most instances</a:t>
            </a:r>
          </a:p>
          <a:p>
            <a:pPr eaLnBrk="1" hangingPunct="1">
              <a:buFont typeface="Times"/>
              <a:buNone/>
            </a:pPr>
            <a:r>
              <a:rPr lang="en-US" sz="800" smtClean="0">
                <a:latin typeface="Arial" pitchFamily="34" charset="0"/>
                <a:ea typeface="ＭＳ Ｐゴシック" pitchFamily="34" charset="-128"/>
              </a:rPr>
              <a:t>Perfection of liens that relate back to a time prior to the filing of the petition</a:t>
            </a:r>
          </a:p>
          <a:p>
            <a:pPr eaLnBrk="1" hangingPunct="1">
              <a:buFont typeface="Times"/>
              <a:buNone/>
            </a:pPr>
            <a:r>
              <a:rPr lang="en-US" sz="800" smtClean="0">
                <a:latin typeface="Arial" pitchFamily="34" charset="0"/>
                <a:ea typeface="ＭＳ Ｐゴシック" pitchFamily="34" charset="-128"/>
              </a:rPr>
              <a:t>Enforcement of police or regulatory powers – includes enforcement of judgments, except money judgments</a:t>
            </a:r>
          </a:p>
          <a:p>
            <a:pPr eaLnBrk="1" hangingPunct="1">
              <a:buFont typeface="Times"/>
              <a:buNone/>
            </a:pPr>
            <a:r>
              <a:rPr lang="en-US" sz="800" smtClean="0">
                <a:latin typeface="Arial" pitchFamily="34" charset="0"/>
                <a:ea typeface="ＭＳ Ｐゴシック" pitchFamily="34" charset="-128"/>
              </a:rPr>
              <a:t>Certain tax determinations and proceedings – audits, notices of deficiency, assessments</a:t>
            </a:r>
          </a:p>
          <a:p>
            <a:pPr eaLnBrk="1" hangingPunct="1">
              <a:buFont typeface="Times"/>
              <a:buNone/>
            </a:pPr>
            <a:r>
              <a:rPr lang="en-US" sz="800" smtClean="0">
                <a:latin typeface="Arial" pitchFamily="34" charset="0"/>
                <a:ea typeface="ＭＳ Ｐゴシック" pitchFamily="34" charset="-128"/>
              </a:rPr>
              <a:t>In rem orders</a:t>
            </a:r>
          </a:p>
          <a:p>
            <a:pPr eaLnBrk="1" hangingPunct="1">
              <a:buFont typeface="Times"/>
              <a:buNone/>
            </a:pPr>
            <a:r>
              <a:rPr lang="en-US" sz="900" smtClean="0">
                <a:latin typeface="Arial" pitchFamily="34" charset="0"/>
                <a:ea typeface="ＭＳ Ｐゴシック" pitchFamily="34" charset="-128"/>
              </a:rPr>
              <a:t>Automatic stay not applicable as to enforcement of real property lien if:</a:t>
            </a:r>
          </a:p>
          <a:p>
            <a:pPr eaLnBrk="1" hangingPunct="1">
              <a:buFont typeface="Times"/>
              <a:buNone/>
            </a:pPr>
            <a:endParaRPr lang="en-US" sz="900" smtClean="0">
              <a:latin typeface="Arial" pitchFamily="34" charset="0"/>
              <a:ea typeface="ＭＳ Ｐゴシック" pitchFamily="34" charset="-128"/>
            </a:endParaRPr>
          </a:p>
          <a:p>
            <a:pPr lvl="1" eaLnBrk="1" hangingPunct="1">
              <a:buFont typeface="Times"/>
              <a:buNone/>
            </a:pPr>
            <a:r>
              <a:rPr lang="en-US" sz="900" i="1" smtClean="0">
                <a:latin typeface="Arial" pitchFamily="34" charset="0"/>
                <a:ea typeface="ＭＳ Ｐゴシック" pitchFamily="34" charset="-128"/>
              </a:rPr>
              <a:t>in rem</a:t>
            </a:r>
            <a:r>
              <a:rPr lang="en-US" sz="900" smtClean="0">
                <a:latin typeface="Arial" pitchFamily="34" charset="0"/>
                <a:ea typeface="ＭＳ Ｐゴシック" pitchFamily="34" charset="-128"/>
              </a:rPr>
              <a:t> order relating to property has been entered in a prior case, and</a:t>
            </a:r>
          </a:p>
          <a:p>
            <a:pPr lvl="1" eaLnBrk="1" hangingPunct="1">
              <a:buFont typeface="Times"/>
              <a:buNone/>
            </a:pPr>
            <a:r>
              <a:rPr lang="en-US" sz="900" smtClean="0">
                <a:latin typeface="Arial" pitchFamily="34" charset="0"/>
                <a:ea typeface="ＭＳ Ｐゴシック" pitchFamily="34" charset="-128"/>
              </a:rPr>
              <a:t>if order properly recorded, stay does not apply as to property in later case filed within two years after date of </a:t>
            </a:r>
            <a:r>
              <a:rPr lang="en-US" sz="900" i="1" smtClean="0">
                <a:latin typeface="Arial" pitchFamily="34" charset="0"/>
                <a:ea typeface="ＭＳ Ｐゴシック" pitchFamily="34" charset="-128"/>
              </a:rPr>
              <a:t>in rem</a:t>
            </a:r>
            <a:r>
              <a:rPr lang="en-US" sz="900" smtClean="0">
                <a:latin typeface="Arial" pitchFamily="34" charset="0"/>
                <a:ea typeface="ＭＳ Ｐゴシック" pitchFamily="34" charset="-128"/>
              </a:rPr>
              <a:t> order</a:t>
            </a:r>
          </a:p>
          <a:p>
            <a:pPr eaLnBrk="1" hangingPunct="1">
              <a:buFont typeface="Times"/>
              <a:buNone/>
            </a:pPr>
            <a:r>
              <a:rPr lang="en-US" smtClean="0">
                <a:latin typeface="Arial" pitchFamily="34" charset="0"/>
                <a:ea typeface="ＭＳ Ｐゴシック" pitchFamily="34" charset="-128"/>
              </a:rPr>
              <a:t> filing of petition was part of scheme to hinder, delay, and defraud creditors </a:t>
            </a:r>
            <a:r>
              <a:rPr lang="en-US" b="1" smtClean="0">
                <a:latin typeface="Arial" pitchFamily="34" charset="0"/>
                <a:ea typeface="ＭＳ Ｐゴシック" pitchFamily="34" charset="-128"/>
              </a:rPr>
              <a:t>and</a:t>
            </a:r>
          </a:p>
          <a:p>
            <a:pPr eaLnBrk="1" hangingPunct="1">
              <a:buFont typeface="Times"/>
              <a:buNone/>
            </a:pPr>
            <a:r>
              <a:rPr lang="en-US" smtClean="0">
                <a:latin typeface="Arial" pitchFamily="34" charset="0"/>
                <a:ea typeface="ＭＳ Ｐゴシック" pitchFamily="34" charset="-128"/>
              </a:rPr>
              <a:t> scheme involved either:</a:t>
            </a:r>
          </a:p>
          <a:p>
            <a:pPr lvl="1" eaLnBrk="1" hangingPunct="1">
              <a:buFont typeface="Times"/>
              <a:buNone/>
            </a:pPr>
            <a:r>
              <a:rPr lang="en-US" smtClean="0">
                <a:latin typeface="Arial" pitchFamily="34" charset="0"/>
                <a:ea typeface="ＭＳ Ｐゴシック" pitchFamily="34" charset="-128"/>
              </a:rPr>
              <a:t>transfer of full or partial interests in property without  approval of secured creditor or bankruptcy court, or</a:t>
            </a:r>
          </a:p>
          <a:p>
            <a:pPr lvl="1" eaLnBrk="1" hangingPunct="1">
              <a:buFont typeface="Times"/>
              <a:buNone/>
            </a:pPr>
            <a:r>
              <a:rPr lang="en-US" smtClean="0">
                <a:latin typeface="Arial" pitchFamily="34" charset="0"/>
                <a:ea typeface="ＭＳ Ｐゴシック" pitchFamily="34" charset="-128"/>
              </a:rPr>
              <a:t>multiple bankruptcy filings involving the same property</a:t>
            </a:r>
          </a:p>
          <a:p>
            <a:pPr eaLnBrk="1" hangingPunct="1">
              <a:lnSpc>
                <a:spcPct val="120000"/>
              </a:lnSpc>
              <a:spcAft>
                <a:spcPct val="50000"/>
              </a:spcAft>
              <a:buFont typeface="Times"/>
              <a:buNone/>
            </a:pPr>
            <a:r>
              <a:rPr lang="en-US" sz="900" smtClean="0">
                <a:latin typeface="Arial" pitchFamily="34" charset="0"/>
                <a:ea typeface="ＭＳ Ｐゴシック" pitchFamily="34" charset="-128"/>
              </a:rPr>
              <a:t> Courts may consider the “intent to hinder, delay or defraud a creditor” language found in </a:t>
            </a:r>
            <a:br>
              <a:rPr lang="en-US" sz="900" smtClean="0">
                <a:latin typeface="Arial" pitchFamily="34" charset="0"/>
                <a:ea typeface="ＭＳ Ｐゴシック" pitchFamily="34" charset="-128"/>
              </a:rPr>
            </a:br>
            <a:r>
              <a:rPr lang="en-US" sz="900" smtClean="0">
                <a:latin typeface="Arial" pitchFamily="34" charset="0"/>
                <a:ea typeface="ＭＳ Ｐゴシック" pitchFamily="34" charset="-128"/>
              </a:rPr>
              <a:t>§ 727(a)(2), but note conjunction “and”</a:t>
            </a:r>
          </a:p>
          <a:p>
            <a:pPr eaLnBrk="1" hangingPunct="1">
              <a:lnSpc>
                <a:spcPct val="120000"/>
              </a:lnSpc>
              <a:spcAft>
                <a:spcPct val="50000"/>
              </a:spcAft>
              <a:buFont typeface="Times"/>
              <a:buNone/>
            </a:pPr>
            <a:r>
              <a:rPr lang="en-US" sz="900" smtClean="0">
                <a:latin typeface="Arial" pitchFamily="34" charset="0"/>
                <a:ea typeface="ＭＳ Ｐゴシック" pitchFamily="34" charset="-128"/>
              </a:rPr>
              <a:t> Unauthorized transfer of property or multiple bankruptcy filings must be part of scheme  </a:t>
            </a:r>
          </a:p>
          <a:p>
            <a:pPr lvl="1" eaLnBrk="1" hangingPunct="1">
              <a:lnSpc>
                <a:spcPct val="120000"/>
              </a:lnSpc>
              <a:spcAft>
                <a:spcPct val="50000"/>
              </a:spcAft>
              <a:buFont typeface="Times"/>
              <a:buNone/>
            </a:pPr>
            <a:r>
              <a:rPr lang="en-US" sz="900" smtClean="0">
                <a:latin typeface="Arial" pitchFamily="34" charset="0"/>
                <a:ea typeface="ＭＳ Ｐゴシック" pitchFamily="34" charset="-128"/>
              </a:rPr>
              <a:t>No </a:t>
            </a:r>
            <a:r>
              <a:rPr lang="en-US" sz="900" i="1" smtClean="0">
                <a:latin typeface="Arial" pitchFamily="34" charset="0"/>
                <a:ea typeface="ＭＳ Ｐゴシック" pitchFamily="34" charset="-128"/>
              </a:rPr>
              <a:t>in rem</a:t>
            </a:r>
            <a:r>
              <a:rPr lang="en-US" sz="900" smtClean="0">
                <a:latin typeface="Arial" pitchFamily="34" charset="0"/>
                <a:ea typeface="ＭＳ Ｐゴシック" pitchFamily="34" charset="-128"/>
              </a:rPr>
              <a:t> order if innocent transfer of property, such as court ordered transfer of property to debtor in domestic court proceeding </a:t>
            </a:r>
          </a:p>
          <a:p>
            <a:pPr eaLnBrk="1" hangingPunct="1">
              <a:lnSpc>
                <a:spcPct val="120000"/>
              </a:lnSpc>
              <a:spcAft>
                <a:spcPct val="50000"/>
              </a:spcAft>
              <a:buFont typeface="Times"/>
              <a:buNone/>
            </a:pPr>
            <a:r>
              <a:rPr lang="en-US" sz="900" smtClean="0">
                <a:latin typeface="Arial" pitchFamily="34" charset="0"/>
                <a:ea typeface="ＭＳ Ｐゴシック" pitchFamily="34" charset="-128"/>
              </a:rPr>
              <a:t> “Multiple” means </a:t>
            </a:r>
            <a:r>
              <a:rPr lang="en-US" sz="900" i="1" smtClean="0">
                <a:latin typeface="Arial" pitchFamily="34" charset="0"/>
                <a:ea typeface="ＭＳ Ｐゴシック" pitchFamily="34" charset="-128"/>
              </a:rPr>
              <a:t>in rem </a:t>
            </a:r>
            <a:r>
              <a:rPr lang="en-US" sz="900" smtClean="0">
                <a:latin typeface="Arial" pitchFamily="34" charset="0"/>
                <a:ea typeface="ＭＳ Ｐゴシック" pitchFamily="34" charset="-128"/>
              </a:rPr>
              <a:t>order should not be entered in first case involving property</a:t>
            </a:r>
          </a:p>
          <a:p>
            <a:pPr eaLnBrk="1" hangingPunct="1">
              <a:lnSpc>
                <a:spcPct val="120000"/>
              </a:lnSpc>
              <a:spcAft>
                <a:spcPct val="50000"/>
              </a:spcAft>
              <a:buFont typeface="Times"/>
              <a:buNone/>
            </a:pPr>
            <a:r>
              <a:rPr lang="en-US" smtClean="0">
                <a:latin typeface="Arial" pitchFamily="34" charset="0"/>
                <a:ea typeface="ＭＳ Ｐゴシック" pitchFamily="34" charset="-128"/>
              </a:rPr>
              <a:t> Section 362(d)(4) does not limit scope of </a:t>
            </a:r>
            <a:r>
              <a:rPr lang="en-US" i="1" smtClean="0">
                <a:latin typeface="Arial" pitchFamily="34" charset="0"/>
                <a:ea typeface="ＭＳ Ｐゴシック" pitchFamily="34" charset="-128"/>
              </a:rPr>
              <a:t>in rem</a:t>
            </a:r>
            <a:r>
              <a:rPr lang="en-US" smtClean="0">
                <a:latin typeface="Arial" pitchFamily="34" charset="0"/>
                <a:ea typeface="ＭＳ Ｐゴシック" pitchFamily="34" charset="-128"/>
              </a:rPr>
              <a:t> order to secured creditor who moved for order or debtor in whose case it was entered</a:t>
            </a:r>
          </a:p>
          <a:p>
            <a:pPr lvl="1" eaLnBrk="1" hangingPunct="1">
              <a:lnSpc>
                <a:spcPct val="120000"/>
              </a:lnSpc>
              <a:spcAft>
                <a:spcPct val="50000"/>
              </a:spcAft>
              <a:buFont typeface="Times"/>
              <a:buNone/>
            </a:pPr>
            <a:r>
              <a:rPr lang="en-US" smtClean="0">
                <a:latin typeface="Arial" pitchFamily="34" charset="0"/>
                <a:ea typeface="ＭＳ Ｐゴシック" pitchFamily="34" charset="-128"/>
              </a:rPr>
              <a:t>court should be free to place limitations on order’s scope</a:t>
            </a:r>
          </a:p>
          <a:p>
            <a:pPr eaLnBrk="1" hangingPunct="1">
              <a:lnSpc>
                <a:spcPct val="120000"/>
              </a:lnSpc>
              <a:spcAft>
                <a:spcPct val="50000"/>
              </a:spcAft>
              <a:buFont typeface="Times"/>
              <a:buNone/>
            </a:pPr>
            <a:r>
              <a:rPr lang="en-US" smtClean="0">
                <a:latin typeface="Arial" pitchFamily="34" charset="0"/>
                <a:ea typeface="ＭＳ Ｐゴシック" pitchFamily="34" charset="-128"/>
              </a:rPr>
              <a:t> Debtor in later case may move for relief from </a:t>
            </a:r>
            <a:r>
              <a:rPr lang="en-US" i="1" smtClean="0">
                <a:latin typeface="Arial" pitchFamily="34" charset="0"/>
                <a:ea typeface="ＭＳ Ｐゴシック" pitchFamily="34" charset="-128"/>
              </a:rPr>
              <a:t>in rem</a:t>
            </a:r>
            <a:r>
              <a:rPr lang="en-US" smtClean="0">
                <a:latin typeface="Arial" pitchFamily="34" charset="0"/>
                <a:ea typeface="ＭＳ Ｐゴシック" pitchFamily="34" charset="-128"/>
              </a:rPr>
              <a:t> order based on changed circumstances or other good cause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202F5B3E-BB70-4DF1-89D3-01B19CE1EC60}" type="slidenum">
              <a:rPr lang="en-US" sz="1200" smtClean="0"/>
              <a:pPr/>
              <a:t>12</a:t>
            </a:fld>
            <a:endParaRPr lang="en-US" sz="1200" smtClean="0"/>
          </a:p>
        </p:txBody>
      </p:sp>
      <p:sp>
        <p:nvSpPr>
          <p:cNvPr id="45059" name="Rectangle 1026"/>
          <p:cNvSpPr>
            <a:spLocks noGrp="1" noRot="1" noChangeAspect="1" noChangeArrowheads="1" noTextEdit="1"/>
          </p:cNvSpPr>
          <p:nvPr>
            <p:ph type="sldImg"/>
          </p:nvPr>
        </p:nvSpPr>
        <p:spPr>
          <a:solidFill>
            <a:srgbClr val="FFFFFF"/>
          </a:solidFill>
          <a:ln/>
        </p:spPr>
      </p:sp>
      <p:sp>
        <p:nvSpPr>
          <p:cNvPr id="45060" name="Rectangle 1027"/>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lnSpc>
                <a:spcPct val="90000"/>
              </a:lnSpc>
              <a:buFont typeface="Times"/>
              <a:buNone/>
            </a:pPr>
            <a:r>
              <a:rPr lang="en-US" sz="900" smtClean="0">
                <a:latin typeface="Arial" pitchFamily="34" charset="0"/>
                <a:ea typeface="ＭＳ Ｐゴシック" pitchFamily="34" charset="-128"/>
              </a:rPr>
              <a:t>unless compelling reason to file joint case, may be advisable for one spouse of debtor couple to file individual case, especially if chapter 13 case filed to cure a default on joint mortgage </a:t>
            </a:r>
            <a:br>
              <a:rPr lang="en-US" sz="900" smtClean="0">
                <a:latin typeface="Arial" pitchFamily="34" charset="0"/>
                <a:ea typeface="ＭＳ Ｐゴシック" pitchFamily="34" charset="-128"/>
              </a:rPr>
            </a:br>
            <a:endParaRPr lang="en-US" sz="900" smtClean="0">
              <a:latin typeface="Arial" pitchFamily="34" charset="0"/>
              <a:ea typeface="ＭＳ Ｐゴシック" pitchFamily="34" charset="-128"/>
            </a:endParaRPr>
          </a:p>
          <a:p>
            <a:pPr eaLnBrk="1" hangingPunct="1">
              <a:lnSpc>
                <a:spcPct val="90000"/>
              </a:lnSpc>
              <a:buFont typeface="Times"/>
              <a:buNone/>
            </a:pPr>
            <a:r>
              <a:rPr lang="en-US" sz="900" smtClean="0">
                <a:latin typeface="Arial" pitchFamily="34" charset="0"/>
                <a:ea typeface="ＭＳ Ｐゴシック" pitchFamily="34" charset="-128"/>
              </a:rPr>
              <a:t>does not prevent co-debtor stay from arising if prior dismissed case was a joint case and second case was filed by only one spouse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24598933-05AA-4B5B-9D72-0C34792B0B56}" type="slidenum">
              <a:rPr lang="en-US" sz="1200" smtClean="0"/>
              <a:pPr/>
              <a:t>13</a:t>
            </a:fld>
            <a:endParaRPr lang="en-US" sz="1200" smtClean="0"/>
          </a:p>
        </p:txBody>
      </p:sp>
      <p:sp>
        <p:nvSpPr>
          <p:cNvPr id="46083" name="Rectangle 2"/>
          <p:cNvSpPr>
            <a:spLocks noGrp="1" noRot="1" noChangeAspect="1" noChangeArrowheads="1" noTextEdit="1"/>
          </p:cNvSpPr>
          <p:nvPr>
            <p:ph type="sldImg"/>
          </p:nvPr>
        </p:nvSpPr>
        <p:spPr>
          <a:solidFill>
            <a:srgbClr val="FFFFFF"/>
          </a:solidFill>
          <a:ln/>
        </p:spPr>
      </p:sp>
      <p:sp>
        <p:nvSpPr>
          <p:cNvPr id="46084"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a typeface="ＭＳ Ｐゴシック" pitchFamily="34" charset="-128"/>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4BD6E9D2-AAD9-4354-8363-F851FF4BF1F2}" type="slidenum">
              <a:rPr lang="en-US" sz="1200" smtClean="0"/>
              <a:pPr/>
              <a:t>14</a:t>
            </a:fld>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81B36439-D4E8-4A14-9206-C764ABDA565C}" type="slidenum">
              <a:rPr lang="en-US" sz="1200" smtClean="0"/>
              <a:pPr/>
              <a:t>15</a:t>
            </a:fld>
            <a:endParaRPr lang="en-US"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81B36439-D4E8-4A14-9206-C764ABDA565C}" type="slidenum">
              <a:rPr lang="en-US" sz="1200" smtClean="0"/>
              <a:pPr/>
              <a:t>16</a:t>
            </a:fld>
            <a:endParaRPr lang="en-US"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CEC024FD-C603-44D0-8906-BD6BB4AD8276}" type="slidenum">
              <a:rPr lang="en-US" sz="1200" smtClean="0"/>
              <a:pPr/>
              <a:t>17</a:t>
            </a:fld>
            <a:endParaRPr lang="en-US" sz="120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D72FD0C6-EA93-4B45-B145-2F648FD5D1CE}" type="slidenum">
              <a:rPr lang="en-US" sz="1200" smtClean="0"/>
              <a:pPr/>
              <a:t>18</a:t>
            </a:fld>
            <a:endParaRPr lang="en-US" sz="120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9F00897-E36F-4D97-93D2-332F5D652BBA}" type="slidenum">
              <a:rPr lang="en-US" sz="1200" smtClean="0"/>
              <a:pPr/>
              <a:t>19</a:t>
            </a:fld>
            <a:endParaRPr lang="en-US" sz="1200"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1859E3BD-E15B-4AB0-8966-6FC8AF4210BC}" type="slidenum">
              <a:rPr lang="en-US" sz="1200" smtClean="0"/>
              <a:pPr/>
              <a:t>2</a:t>
            </a:fld>
            <a:endParaRPr lang="en-US" sz="1200" smtClean="0"/>
          </a:p>
        </p:txBody>
      </p:sp>
      <p:sp>
        <p:nvSpPr>
          <p:cNvPr id="36867" name="Rectangle 1026"/>
          <p:cNvSpPr>
            <a:spLocks noGrp="1" noRot="1" noChangeAspect="1" noChangeArrowheads="1" noTextEdit="1"/>
          </p:cNvSpPr>
          <p:nvPr>
            <p:ph type="sldImg"/>
          </p:nvPr>
        </p:nvSpPr>
        <p:spPr>
          <a:ln/>
        </p:spPr>
      </p:sp>
      <p:sp>
        <p:nvSpPr>
          <p:cNvPr id="368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DAAB2C6B-8E34-4506-BDCD-B5CD45CEADE1}" type="slidenum">
              <a:rPr lang="en-US" sz="1200" smtClean="0"/>
              <a:pPr/>
              <a:t>20</a:t>
            </a:fld>
            <a:endParaRPr lang="en-US"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39E7898-CC4F-452C-B4E1-E6C7152EA26C}" type="slidenum">
              <a:rPr lang="en-US" sz="1200" smtClean="0"/>
              <a:pPr/>
              <a:t>21</a:t>
            </a:fld>
            <a:endParaRPr lang="en-US" sz="120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2183A88-8CA5-4477-B70A-2C50BA4C3E55}" type="slidenum">
              <a:rPr lang="en-US" sz="1200" smtClean="0"/>
              <a:pPr/>
              <a:t>22</a:t>
            </a:fld>
            <a:endParaRPr lang="en-US" sz="12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E8CD4C2-7211-4D2C-A76B-7DEB42E7D860}" type="slidenum">
              <a:rPr lang="en-US" sz="1200" smtClean="0"/>
              <a:pPr/>
              <a:t>23</a:t>
            </a:fld>
            <a:endParaRPr lang="en-US" sz="120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11A01018-5FD7-461D-8D88-D083535107C9}" type="slidenum">
              <a:rPr lang="en-US" sz="1200" smtClean="0"/>
              <a:pPr/>
              <a:t>24</a:t>
            </a:fld>
            <a:endParaRPr lang="en-US" sz="120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EC48975E-2F6B-48B4-86C5-937102D06421}" type="slidenum">
              <a:rPr lang="en-US" sz="1200" smtClean="0"/>
              <a:pPr/>
              <a:t>25</a:t>
            </a:fld>
            <a:endParaRPr lang="en-US" sz="120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C9743FD-8DCC-491E-A49A-0B8E8BF54867}" type="slidenum">
              <a:rPr lang="en-US" sz="1200" smtClean="0"/>
              <a:pPr/>
              <a:t>26</a:t>
            </a:fld>
            <a:endParaRPr lang="en-US" sz="1200" smtClean="0"/>
          </a:p>
        </p:txBody>
      </p:sp>
      <p:sp>
        <p:nvSpPr>
          <p:cNvPr id="58371" name="Rectangle 2"/>
          <p:cNvSpPr>
            <a:spLocks noGrp="1" noRot="1" noChangeAspect="1" noChangeArrowheads="1" noTextEdit="1"/>
          </p:cNvSpPr>
          <p:nvPr>
            <p:ph type="sldImg"/>
          </p:nvPr>
        </p:nvSpPr>
        <p:spPr>
          <a:solidFill>
            <a:srgbClr val="FFFFFF"/>
          </a:solidFill>
          <a:ln/>
        </p:spPr>
      </p:sp>
      <p:sp>
        <p:nvSpPr>
          <p:cNvPr id="583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400512A-CDAD-4F1E-A14B-0B5DCD83A8EC}" type="slidenum">
              <a:rPr lang="en-US" sz="1200" smtClean="0"/>
              <a:pPr/>
              <a:t>27</a:t>
            </a:fld>
            <a:endParaRPr lang="en-US" sz="1200" smtClean="0"/>
          </a:p>
        </p:txBody>
      </p:sp>
      <p:sp>
        <p:nvSpPr>
          <p:cNvPr id="59395" name="Rectangle 2"/>
          <p:cNvSpPr>
            <a:spLocks noGrp="1" noRot="1" noChangeAspect="1" noChangeArrowheads="1" noTextEdit="1"/>
          </p:cNvSpPr>
          <p:nvPr>
            <p:ph type="sldImg"/>
          </p:nvPr>
        </p:nvSpPr>
        <p:spPr>
          <a:solidFill>
            <a:srgbClr val="FFFFFF"/>
          </a:solidFill>
          <a:ln/>
        </p:spPr>
      </p:sp>
      <p:sp>
        <p:nvSpPr>
          <p:cNvPr id="593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2C0BF97B-24E4-4AE3-AD8C-82C73E2A4C2E}" type="slidenum">
              <a:rPr lang="en-US" sz="1200" smtClean="0"/>
              <a:pPr/>
              <a:t>28</a:t>
            </a:fld>
            <a:endParaRPr lang="en-US" sz="1200" smtClean="0"/>
          </a:p>
        </p:txBody>
      </p:sp>
      <p:sp>
        <p:nvSpPr>
          <p:cNvPr id="60419" name="Rectangle 2"/>
          <p:cNvSpPr>
            <a:spLocks noGrp="1" noRot="1" noChangeAspect="1" noChangeArrowheads="1" noTextEdit="1"/>
          </p:cNvSpPr>
          <p:nvPr>
            <p:ph type="sldImg"/>
          </p:nvPr>
        </p:nvSpPr>
        <p:spPr>
          <a:solidFill>
            <a:srgbClr val="FFFFFF"/>
          </a:solidFill>
          <a:ln/>
        </p:spPr>
      </p:sp>
      <p:sp>
        <p:nvSpPr>
          <p:cNvPr id="604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a typeface="ＭＳ Ｐゴシック" pitchFamily="34" charset="-128"/>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285F867C-EAFA-458E-B216-DA12A8088BED}" type="slidenum">
              <a:rPr lang="en-US" sz="1200" smtClean="0"/>
              <a:pPr/>
              <a:t>29</a:t>
            </a:fld>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A59BA7A6-62DF-4497-B5AA-C457B9561296}" type="slidenum">
              <a:rPr lang="en-US" sz="1200" smtClean="0"/>
              <a:pPr/>
              <a:t>3</a:t>
            </a:fld>
            <a:endParaRPr lang="en-US" sz="1200" smtClean="0"/>
          </a:p>
        </p:txBody>
      </p:sp>
      <p:sp>
        <p:nvSpPr>
          <p:cNvPr id="37891" name="Rectangle 1026"/>
          <p:cNvSpPr>
            <a:spLocks noGrp="1" noRot="1" noChangeAspect="1" noChangeArrowheads="1" noTextEdit="1"/>
          </p:cNvSpPr>
          <p:nvPr>
            <p:ph type="sldImg"/>
          </p:nvPr>
        </p:nvSpPr>
        <p:spPr>
          <a:ln/>
        </p:spPr>
      </p:sp>
      <p:sp>
        <p:nvSpPr>
          <p:cNvPr id="3789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DB96CB18-AACE-4F06-83FA-6D55C77FDD36}" type="slidenum">
              <a:rPr lang="en-US" sz="1200" smtClean="0"/>
              <a:pPr/>
              <a:t>30</a:t>
            </a:fld>
            <a:endParaRPr lang="en-US" sz="1200" smtClean="0"/>
          </a:p>
        </p:txBody>
      </p:sp>
      <p:sp>
        <p:nvSpPr>
          <p:cNvPr id="62467" name="Rectangle 2"/>
          <p:cNvSpPr>
            <a:spLocks noGrp="1" noRot="1" noChangeAspect="1" noChangeArrowheads="1" noTextEdit="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a typeface="ＭＳ Ｐゴシック" pitchFamily="34"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A00EFFD8-BAB8-41EE-9E18-EBFC19AA490C}" type="slidenum">
              <a:rPr lang="en-US" sz="1200" smtClean="0"/>
              <a:pPr/>
              <a:t>31</a:t>
            </a:fld>
            <a:endParaRPr lang="en-US" sz="120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B87F5C6C-32ED-4396-A386-7FC428357C1C}" type="slidenum">
              <a:rPr lang="en-US" sz="1200" smtClean="0"/>
              <a:pPr/>
              <a:t>32</a:t>
            </a:fld>
            <a:endParaRPr lang="en-US" sz="1200" smtClean="0"/>
          </a:p>
        </p:txBody>
      </p:sp>
      <p:sp>
        <p:nvSpPr>
          <p:cNvPr id="64515" name="Rectangle 2"/>
          <p:cNvSpPr>
            <a:spLocks noGrp="1" noRot="1" noChangeAspect="1" noChangeArrowheads="1" noTextEdit="1"/>
          </p:cNvSpPr>
          <p:nvPr>
            <p:ph type="sldImg"/>
          </p:nvPr>
        </p:nvSpPr>
        <p:spPr>
          <a:solidFill>
            <a:srgbClr val="FFFFFF"/>
          </a:solidFill>
          <a:ln/>
        </p:spPr>
      </p:sp>
      <p:sp>
        <p:nvSpPr>
          <p:cNvPr id="6451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AAD7765E-271D-4280-9EE6-8C23E6B8970B}" type="slidenum">
              <a:rPr lang="en-US" sz="1200" smtClean="0"/>
              <a:pPr/>
              <a:t>33</a:t>
            </a:fld>
            <a:endParaRPr lang="en-US" sz="1200" smtClean="0"/>
          </a:p>
        </p:txBody>
      </p:sp>
      <p:sp>
        <p:nvSpPr>
          <p:cNvPr id="65539" name="Rectangle 2"/>
          <p:cNvSpPr>
            <a:spLocks noGrp="1" noRot="1" noChangeAspect="1" noChangeArrowheads="1" noTextEdit="1"/>
          </p:cNvSpPr>
          <p:nvPr>
            <p:ph type="sldImg"/>
          </p:nvPr>
        </p:nvSpPr>
        <p:spPr>
          <a:solidFill>
            <a:srgbClr val="FFFFFF"/>
          </a:solidFill>
          <a:ln/>
        </p:spPr>
      </p:sp>
      <p:sp>
        <p:nvSpPr>
          <p:cNvPr id="6554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FBC691D3-8A4E-44C2-A95E-1B9FADF2CB32}" type="slidenum">
              <a:rPr lang="en-US" sz="1200" smtClean="0"/>
              <a:pPr/>
              <a:t>34</a:t>
            </a:fld>
            <a:endParaRPr lang="en-US" sz="120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7A949638-797E-4B27-8C17-C91575262571}" type="slidenum">
              <a:rPr lang="en-US" sz="1200" smtClean="0"/>
              <a:pPr/>
              <a:t>4</a:t>
            </a:fld>
            <a:endParaRPr lang="en-US" sz="1200" smtClean="0"/>
          </a:p>
        </p:txBody>
      </p:sp>
      <p:sp>
        <p:nvSpPr>
          <p:cNvPr id="38915" name="Rectangle 1026"/>
          <p:cNvSpPr>
            <a:spLocks noGrp="1" noRot="1" noChangeAspect="1" noChangeArrowheads="1" noTextEdit="1"/>
          </p:cNvSpPr>
          <p:nvPr>
            <p:ph type="sldImg"/>
          </p:nvPr>
        </p:nvSpPr>
        <p:spPr>
          <a:ln/>
        </p:spPr>
      </p:sp>
      <p:sp>
        <p:nvSpPr>
          <p:cNvPr id="3891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A5D7A14-8266-442F-86B4-3A4C479CBA11}" type="slidenum">
              <a:rPr lang="en-US" sz="1200" smtClean="0"/>
              <a:pPr/>
              <a:t>5</a:t>
            </a:fld>
            <a:endParaRPr lang="en-US" sz="1200" smtClean="0"/>
          </a:p>
        </p:txBody>
      </p:sp>
      <p:sp>
        <p:nvSpPr>
          <p:cNvPr id="39939" name="Rectangle 1026"/>
          <p:cNvSpPr>
            <a:spLocks noGrp="1" noRot="1" noChangeAspect="1" noChangeArrowheads="1" noTextEdit="1"/>
          </p:cNvSpPr>
          <p:nvPr>
            <p:ph type="sldImg"/>
          </p:nvPr>
        </p:nvSpPr>
        <p:spPr>
          <a:ln/>
        </p:spPr>
      </p:sp>
      <p:sp>
        <p:nvSpPr>
          <p:cNvPr id="3994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A5D7A14-8266-442F-86B4-3A4C479CBA11}" type="slidenum">
              <a:rPr lang="en-US" sz="1200" smtClean="0"/>
              <a:pPr/>
              <a:t>6</a:t>
            </a:fld>
            <a:endParaRPr lang="en-US" sz="1200" smtClean="0"/>
          </a:p>
        </p:txBody>
      </p:sp>
      <p:sp>
        <p:nvSpPr>
          <p:cNvPr id="39939" name="Rectangle 1026"/>
          <p:cNvSpPr>
            <a:spLocks noGrp="1" noRot="1" noChangeAspect="1" noChangeArrowheads="1" noTextEdit="1"/>
          </p:cNvSpPr>
          <p:nvPr>
            <p:ph type="sldImg"/>
          </p:nvPr>
        </p:nvSpPr>
        <p:spPr>
          <a:ln/>
        </p:spPr>
      </p:sp>
      <p:sp>
        <p:nvSpPr>
          <p:cNvPr id="3994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A5D7A14-8266-442F-86B4-3A4C479CBA11}" type="slidenum">
              <a:rPr lang="en-US" sz="1200" smtClean="0"/>
              <a:pPr/>
              <a:t>7</a:t>
            </a:fld>
            <a:endParaRPr lang="en-US" sz="1200" smtClean="0"/>
          </a:p>
        </p:txBody>
      </p:sp>
      <p:sp>
        <p:nvSpPr>
          <p:cNvPr id="39939" name="Rectangle 1026"/>
          <p:cNvSpPr>
            <a:spLocks noGrp="1" noRot="1" noChangeAspect="1" noChangeArrowheads="1" noTextEdit="1"/>
          </p:cNvSpPr>
          <p:nvPr>
            <p:ph type="sldImg"/>
          </p:nvPr>
        </p:nvSpPr>
        <p:spPr>
          <a:ln/>
        </p:spPr>
      </p:sp>
      <p:sp>
        <p:nvSpPr>
          <p:cNvPr id="3994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A5D7A14-8266-442F-86B4-3A4C479CBA11}" type="slidenum">
              <a:rPr lang="en-US" sz="1200" smtClean="0"/>
              <a:pPr/>
              <a:t>8</a:t>
            </a:fld>
            <a:endParaRPr lang="en-US" sz="1200" smtClean="0"/>
          </a:p>
        </p:txBody>
      </p:sp>
      <p:sp>
        <p:nvSpPr>
          <p:cNvPr id="39939" name="Rectangle 1026"/>
          <p:cNvSpPr>
            <a:spLocks noGrp="1" noRot="1" noChangeAspect="1" noChangeArrowheads="1" noTextEdit="1"/>
          </p:cNvSpPr>
          <p:nvPr>
            <p:ph type="sldImg"/>
          </p:nvPr>
        </p:nvSpPr>
        <p:spPr>
          <a:ln/>
        </p:spPr>
      </p:sp>
      <p:sp>
        <p:nvSpPr>
          <p:cNvPr id="3994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9DAB41A-3C45-4A8B-B752-2571D54BFEF1}" type="slidenum">
              <a:rPr lang="en-US" sz="1200" smtClean="0"/>
              <a:pPr/>
              <a:t>9</a:t>
            </a:fld>
            <a:endParaRPr lang="en-US" sz="1200" smtClean="0"/>
          </a:p>
        </p:txBody>
      </p:sp>
      <p:sp>
        <p:nvSpPr>
          <p:cNvPr id="41987" name="Rectangle 2"/>
          <p:cNvSpPr>
            <a:spLocks noGrp="1" noRot="1" noChangeAspect="1" noChangeArrowheads="1" noTextEdit="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9" name="Rectangle 5"/>
              <p:cNvSpPr>
                <a:spLocks noChangeArrowheads="1"/>
              </p:cNvSpPr>
              <p:nvPr/>
            </p:nvSpPr>
            <p:spPr bwMode="auto">
              <a:xfrm>
                <a:off x="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 name="Rectangle 6"/>
              <p:cNvSpPr>
                <a:spLocks noChangeArrowheads="1"/>
              </p:cNvSpPr>
              <p:nvPr/>
            </p:nvSpPr>
            <p:spPr bwMode="auto">
              <a:xfrm>
                <a:off x="1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1" name="Rectangle 7"/>
              <p:cNvSpPr>
                <a:spLocks noChangeArrowheads="1"/>
              </p:cNvSpPr>
              <p:nvPr/>
            </p:nvSpPr>
            <p:spPr bwMode="auto">
              <a:xfrm>
                <a:off x="2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2" name="Rectangle 8"/>
              <p:cNvSpPr>
                <a:spLocks noChangeArrowheads="1"/>
              </p:cNvSpPr>
              <p:nvPr/>
            </p:nvSpPr>
            <p:spPr bwMode="auto">
              <a:xfrm>
                <a:off x="3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3" name="Rectangle 9"/>
              <p:cNvSpPr>
                <a:spLocks noChangeArrowheads="1"/>
              </p:cNvSpPr>
              <p:nvPr/>
            </p:nvSpPr>
            <p:spPr bwMode="auto">
              <a:xfrm>
                <a:off x="4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4" name="Rectangle 10"/>
              <p:cNvSpPr>
                <a:spLocks noChangeArrowheads="1"/>
              </p:cNvSpPr>
              <p:nvPr/>
            </p:nvSpPr>
            <p:spPr bwMode="auto">
              <a:xfrm>
                <a:off x="5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5" name="Rectangle 11"/>
              <p:cNvSpPr>
                <a:spLocks noChangeArrowheads="1"/>
              </p:cNvSpPr>
              <p:nvPr/>
            </p:nvSpPr>
            <p:spPr bwMode="auto">
              <a:xfrm>
                <a:off x="6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6" name="Rectangle 12"/>
              <p:cNvSpPr>
                <a:spLocks noChangeArrowheads="1"/>
              </p:cNvSpPr>
              <p:nvPr/>
            </p:nvSpPr>
            <p:spPr bwMode="auto">
              <a:xfrm>
                <a:off x="7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7" name="Rectangle 13"/>
              <p:cNvSpPr>
                <a:spLocks noChangeArrowheads="1"/>
              </p:cNvSpPr>
              <p:nvPr/>
            </p:nvSpPr>
            <p:spPr bwMode="auto">
              <a:xfrm>
                <a:off x="8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8" name="Rectangle 14"/>
              <p:cNvSpPr>
                <a:spLocks noChangeArrowheads="1"/>
              </p:cNvSpPr>
              <p:nvPr/>
            </p:nvSpPr>
            <p:spPr bwMode="auto">
              <a:xfrm>
                <a:off x="95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9" name="Rectangle 15"/>
              <p:cNvSpPr>
                <a:spLocks noChangeArrowheads="1"/>
              </p:cNvSpPr>
              <p:nvPr/>
            </p:nvSpPr>
            <p:spPr bwMode="auto">
              <a:xfrm>
                <a:off x="105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0" name="Rectangle 16"/>
              <p:cNvSpPr>
                <a:spLocks noChangeArrowheads="1"/>
              </p:cNvSpPr>
              <p:nvPr/>
            </p:nvSpPr>
            <p:spPr bwMode="auto">
              <a:xfrm>
                <a:off x="115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1" name="Rectangle 17"/>
              <p:cNvSpPr>
                <a:spLocks noChangeArrowheads="1"/>
              </p:cNvSpPr>
              <p:nvPr/>
            </p:nvSpPr>
            <p:spPr bwMode="auto">
              <a:xfrm>
                <a:off x="124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2" name="Rectangle 18"/>
              <p:cNvSpPr>
                <a:spLocks noChangeArrowheads="1"/>
              </p:cNvSpPr>
              <p:nvPr/>
            </p:nvSpPr>
            <p:spPr bwMode="auto">
              <a:xfrm>
                <a:off x="134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3" name="Rectangle 19"/>
              <p:cNvSpPr>
                <a:spLocks noChangeArrowheads="1"/>
              </p:cNvSpPr>
              <p:nvPr/>
            </p:nvSpPr>
            <p:spPr bwMode="auto">
              <a:xfrm>
                <a:off x="143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4" name="Rectangle 20"/>
              <p:cNvSpPr>
                <a:spLocks noChangeArrowheads="1"/>
              </p:cNvSpPr>
              <p:nvPr/>
            </p:nvSpPr>
            <p:spPr bwMode="auto">
              <a:xfrm>
                <a:off x="153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5" name="Rectangle 21"/>
              <p:cNvSpPr>
                <a:spLocks noChangeArrowheads="1"/>
              </p:cNvSpPr>
              <p:nvPr/>
            </p:nvSpPr>
            <p:spPr bwMode="auto">
              <a:xfrm>
                <a:off x="163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6" name="Rectangle 22"/>
              <p:cNvSpPr>
                <a:spLocks noChangeArrowheads="1"/>
              </p:cNvSpPr>
              <p:nvPr/>
            </p:nvSpPr>
            <p:spPr bwMode="auto">
              <a:xfrm>
                <a:off x="172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7" name="Rectangle 23"/>
              <p:cNvSpPr>
                <a:spLocks noChangeArrowheads="1"/>
              </p:cNvSpPr>
              <p:nvPr/>
            </p:nvSpPr>
            <p:spPr bwMode="auto">
              <a:xfrm>
                <a:off x="182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8" name="Rectangle 24"/>
              <p:cNvSpPr>
                <a:spLocks noChangeArrowheads="1"/>
              </p:cNvSpPr>
              <p:nvPr/>
            </p:nvSpPr>
            <p:spPr bwMode="auto">
              <a:xfrm>
                <a:off x="191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29" name="Rectangle 25"/>
              <p:cNvSpPr>
                <a:spLocks noChangeArrowheads="1"/>
              </p:cNvSpPr>
              <p:nvPr/>
            </p:nvSpPr>
            <p:spPr bwMode="auto">
              <a:xfrm>
                <a:off x="201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0" name="Rectangle 26"/>
              <p:cNvSpPr>
                <a:spLocks noChangeArrowheads="1"/>
              </p:cNvSpPr>
              <p:nvPr/>
            </p:nvSpPr>
            <p:spPr bwMode="auto">
              <a:xfrm>
                <a:off x="211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1" name="Rectangle 27"/>
              <p:cNvSpPr>
                <a:spLocks noChangeArrowheads="1"/>
              </p:cNvSpPr>
              <p:nvPr/>
            </p:nvSpPr>
            <p:spPr bwMode="auto">
              <a:xfrm>
                <a:off x="220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2" name="Rectangle 28"/>
              <p:cNvSpPr>
                <a:spLocks noChangeArrowheads="1"/>
              </p:cNvSpPr>
              <p:nvPr/>
            </p:nvSpPr>
            <p:spPr bwMode="auto">
              <a:xfrm>
                <a:off x="230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3" name="Rectangle 29"/>
              <p:cNvSpPr>
                <a:spLocks noChangeArrowheads="1"/>
              </p:cNvSpPr>
              <p:nvPr/>
            </p:nvSpPr>
            <p:spPr bwMode="auto">
              <a:xfrm>
                <a:off x="239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4" name="Rectangle 30"/>
              <p:cNvSpPr>
                <a:spLocks noChangeArrowheads="1"/>
              </p:cNvSpPr>
              <p:nvPr/>
            </p:nvSpPr>
            <p:spPr bwMode="auto">
              <a:xfrm>
                <a:off x="24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5" name="Rectangle 31"/>
              <p:cNvSpPr>
                <a:spLocks noChangeArrowheads="1"/>
              </p:cNvSpPr>
              <p:nvPr/>
            </p:nvSpPr>
            <p:spPr bwMode="auto">
              <a:xfrm>
                <a:off x="25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6" name="Rectangle 32"/>
              <p:cNvSpPr>
                <a:spLocks noChangeArrowheads="1"/>
              </p:cNvSpPr>
              <p:nvPr/>
            </p:nvSpPr>
            <p:spPr bwMode="auto">
              <a:xfrm>
                <a:off x="26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7" name="Rectangle 33"/>
              <p:cNvSpPr>
                <a:spLocks noChangeArrowheads="1"/>
              </p:cNvSpPr>
              <p:nvPr/>
            </p:nvSpPr>
            <p:spPr bwMode="auto">
              <a:xfrm>
                <a:off x="27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8" name="Rectangle 34"/>
              <p:cNvSpPr>
                <a:spLocks noChangeArrowheads="1"/>
              </p:cNvSpPr>
              <p:nvPr/>
            </p:nvSpPr>
            <p:spPr bwMode="auto">
              <a:xfrm>
                <a:off x="28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39" name="Rectangle 35"/>
              <p:cNvSpPr>
                <a:spLocks noChangeArrowheads="1"/>
              </p:cNvSpPr>
              <p:nvPr/>
            </p:nvSpPr>
            <p:spPr bwMode="auto">
              <a:xfrm>
                <a:off x="29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0" name="Rectangle 36"/>
              <p:cNvSpPr>
                <a:spLocks noChangeArrowheads="1"/>
              </p:cNvSpPr>
              <p:nvPr/>
            </p:nvSpPr>
            <p:spPr bwMode="auto">
              <a:xfrm>
                <a:off x="30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1" name="Rectangle 37"/>
              <p:cNvSpPr>
                <a:spLocks noChangeArrowheads="1"/>
              </p:cNvSpPr>
              <p:nvPr/>
            </p:nvSpPr>
            <p:spPr bwMode="auto">
              <a:xfrm>
                <a:off x="31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2" name="Rectangle 38"/>
              <p:cNvSpPr>
                <a:spLocks noChangeArrowheads="1"/>
              </p:cNvSpPr>
              <p:nvPr/>
            </p:nvSpPr>
            <p:spPr bwMode="auto">
              <a:xfrm>
                <a:off x="32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3" name="Rectangle 39"/>
              <p:cNvSpPr>
                <a:spLocks noChangeArrowheads="1"/>
              </p:cNvSpPr>
              <p:nvPr/>
            </p:nvSpPr>
            <p:spPr bwMode="auto">
              <a:xfrm>
                <a:off x="335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4" name="Rectangle 40"/>
              <p:cNvSpPr>
                <a:spLocks noChangeArrowheads="1"/>
              </p:cNvSpPr>
              <p:nvPr/>
            </p:nvSpPr>
            <p:spPr bwMode="auto">
              <a:xfrm>
                <a:off x="345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5" name="Rectangle 41"/>
              <p:cNvSpPr>
                <a:spLocks noChangeArrowheads="1"/>
              </p:cNvSpPr>
              <p:nvPr/>
            </p:nvSpPr>
            <p:spPr bwMode="auto">
              <a:xfrm>
                <a:off x="355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6" name="Rectangle 42"/>
              <p:cNvSpPr>
                <a:spLocks noChangeArrowheads="1"/>
              </p:cNvSpPr>
              <p:nvPr/>
            </p:nvSpPr>
            <p:spPr bwMode="auto">
              <a:xfrm>
                <a:off x="364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7" name="Rectangle 43"/>
              <p:cNvSpPr>
                <a:spLocks noChangeArrowheads="1"/>
              </p:cNvSpPr>
              <p:nvPr/>
            </p:nvSpPr>
            <p:spPr bwMode="auto">
              <a:xfrm>
                <a:off x="374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8" name="Rectangle 44"/>
              <p:cNvSpPr>
                <a:spLocks noChangeArrowheads="1"/>
              </p:cNvSpPr>
              <p:nvPr/>
            </p:nvSpPr>
            <p:spPr bwMode="auto">
              <a:xfrm>
                <a:off x="383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49" name="Rectangle 45"/>
              <p:cNvSpPr>
                <a:spLocks noChangeArrowheads="1"/>
              </p:cNvSpPr>
              <p:nvPr/>
            </p:nvSpPr>
            <p:spPr bwMode="auto">
              <a:xfrm>
                <a:off x="393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0" name="Rectangle 46"/>
              <p:cNvSpPr>
                <a:spLocks noChangeArrowheads="1"/>
              </p:cNvSpPr>
              <p:nvPr/>
            </p:nvSpPr>
            <p:spPr bwMode="auto">
              <a:xfrm>
                <a:off x="403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1" name="Rectangle 47"/>
              <p:cNvSpPr>
                <a:spLocks noChangeArrowheads="1"/>
              </p:cNvSpPr>
              <p:nvPr/>
            </p:nvSpPr>
            <p:spPr bwMode="auto">
              <a:xfrm>
                <a:off x="412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2" name="Rectangle 48"/>
              <p:cNvSpPr>
                <a:spLocks noChangeArrowheads="1"/>
              </p:cNvSpPr>
              <p:nvPr/>
            </p:nvSpPr>
            <p:spPr bwMode="auto">
              <a:xfrm>
                <a:off x="422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3" name="Rectangle 49"/>
              <p:cNvSpPr>
                <a:spLocks noChangeArrowheads="1"/>
              </p:cNvSpPr>
              <p:nvPr/>
            </p:nvSpPr>
            <p:spPr bwMode="auto">
              <a:xfrm>
                <a:off x="431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4" name="Rectangle 50"/>
              <p:cNvSpPr>
                <a:spLocks noChangeArrowheads="1"/>
              </p:cNvSpPr>
              <p:nvPr/>
            </p:nvSpPr>
            <p:spPr bwMode="auto">
              <a:xfrm>
                <a:off x="441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5" name="Rectangle 51"/>
              <p:cNvSpPr>
                <a:spLocks noChangeArrowheads="1"/>
              </p:cNvSpPr>
              <p:nvPr/>
            </p:nvSpPr>
            <p:spPr bwMode="auto">
              <a:xfrm>
                <a:off x="451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6" name="Rectangle 52"/>
              <p:cNvSpPr>
                <a:spLocks noChangeArrowheads="1"/>
              </p:cNvSpPr>
              <p:nvPr/>
            </p:nvSpPr>
            <p:spPr bwMode="auto">
              <a:xfrm>
                <a:off x="460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7" name="Rectangle 53"/>
              <p:cNvSpPr>
                <a:spLocks noChangeArrowheads="1"/>
              </p:cNvSpPr>
              <p:nvPr/>
            </p:nvSpPr>
            <p:spPr bwMode="auto">
              <a:xfrm>
                <a:off x="470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8" name="Rectangle 54"/>
              <p:cNvSpPr>
                <a:spLocks noChangeArrowheads="1"/>
              </p:cNvSpPr>
              <p:nvPr/>
            </p:nvSpPr>
            <p:spPr bwMode="auto">
              <a:xfrm>
                <a:off x="479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59" name="Rectangle 55"/>
              <p:cNvSpPr>
                <a:spLocks noChangeArrowheads="1"/>
              </p:cNvSpPr>
              <p:nvPr/>
            </p:nvSpPr>
            <p:spPr bwMode="auto">
              <a:xfrm>
                <a:off x="48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60" name="Rectangle 56"/>
              <p:cNvSpPr>
                <a:spLocks noChangeArrowheads="1"/>
              </p:cNvSpPr>
              <p:nvPr/>
            </p:nvSpPr>
            <p:spPr bwMode="auto">
              <a:xfrm>
                <a:off x="49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61" name="Rectangle 57"/>
              <p:cNvSpPr>
                <a:spLocks noChangeArrowheads="1"/>
              </p:cNvSpPr>
              <p:nvPr/>
            </p:nvSpPr>
            <p:spPr bwMode="auto">
              <a:xfrm>
                <a:off x="50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62" name="Rectangle 58"/>
              <p:cNvSpPr>
                <a:spLocks noChangeArrowheads="1"/>
              </p:cNvSpPr>
              <p:nvPr/>
            </p:nvSpPr>
            <p:spPr bwMode="auto">
              <a:xfrm>
                <a:off x="51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63" name="Rectangle 59"/>
              <p:cNvSpPr>
                <a:spLocks noChangeArrowheads="1"/>
              </p:cNvSpPr>
              <p:nvPr/>
            </p:nvSpPr>
            <p:spPr bwMode="auto">
              <a:xfrm>
                <a:off x="52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64" name="Rectangle 60"/>
              <p:cNvSpPr>
                <a:spLocks noChangeArrowheads="1"/>
              </p:cNvSpPr>
              <p:nvPr/>
            </p:nvSpPr>
            <p:spPr bwMode="auto">
              <a:xfrm>
                <a:off x="53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65" name="Rectangle 61"/>
              <p:cNvSpPr>
                <a:spLocks noChangeArrowheads="1"/>
              </p:cNvSpPr>
              <p:nvPr/>
            </p:nvSpPr>
            <p:spPr bwMode="auto">
              <a:xfrm>
                <a:off x="54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66" name="Rectangle 62"/>
              <p:cNvSpPr>
                <a:spLocks noChangeArrowheads="1"/>
              </p:cNvSpPr>
              <p:nvPr/>
            </p:nvSpPr>
            <p:spPr bwMode="auto">
              <a:xfrm>
                <a:off x="55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67" name="Rectangle 63"/>
              <p:cNvSpPr>
                <a:spLocks noChangeArrowheads="1"/>
              </p:cNvSpPr>
              <p:nvPr/>
            </p:nvSpPr>
            <p:spPr bwMode="auto">
              <a:xfrm>
                <a:off x="56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grpSp>
        <p:sp>
          <p:nvSpPr>
            <p:cNvPr id="6" name="Rectangle 64"/>
            <p:cNvSpPr>
              <a:spLocks noChangeArrowheads="1"/>
            </p:cNvSpPr>
            <p:nvPr/>
          </p:nvSpPr>
          <p:spPr bwMode="auto">
            <a:xfrm>
              <a:off x="429" y="0"/>
              <a:ext cx="5331" cy="432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7" name="Rectangle 65"/>
            <p:cNvSpPr>
              <a:spLocks noChangeArrowheads="1"/>
            </p:cNvSpPr>
            <p:nvPr/>
          </p:nvSpPr>
          <p:spPr bwMode="auto">
            <a:xfrm>
              <a:off x="0" y="0"/>
              <a:ext cx="5760" cy="321"/>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grpSp>
      <p:sp>
        <p:nvSpPr>
          <p:cNvPr id="68" name="Rectangle 66"/>
          <p:cNvSpPr>
            <a:spLocks noChangeArrowheads="1"/>
          </p:cNvSpPr>
          <p:nvPr/>
        </p:nvSpPr>
        <p:spPr bwMode="auto">
          <a:xfrm>
            <a:off x="2057400" y="2590800"/>
            <a:ext cx="6340475" cy="76200"/>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kumimoji="1" lang="en-US">
              <a:latin typeface="Helvetica"/>
            </a:endParaRPr>
          </a:p>
        </p:txBody>
      </p:sp>
      <p:sp>
        <p:nvSpPr>
          <p:cNvPr id="64579" name="Rectangle 67"/>
          <p:cNvSpPr>
            <a:spLocks noGrp="1" noChangeArrowheads="1"/>
          </p:cNvSpPr>
          <p:nvPr>
            <p:ph type="ctrTitle" sz="quarter"/>
          </p:nvPr>
        </p:nvSpPr>
        <p:spPr>
          <a:xfrm>
            <a:off x="779463" y="1447800"/>
            <a:ext cx="7678737" cy="1081088"/>
          </a:xfrm>
        </p:spPr>
        <p:txBody>
          <a:bodyPr/>
          <a:lstStyle>
            <a:lvl1pPr algn="r">
              <a:defRPr/>
            </a:lvl1pPr>
          </a:lstStyle>
          <a:p>
            <a:r>
              <a:rPr lang="en-US"/>
              <a:t>Click to edit Master title style</a:t>
            </a:r>
          </a:p>
        </p:txBody>
      </p:sp>
      <p:sp>
        <p:nvSpPr>
          <p:cNvPr id="64580" name="Rectangle 68"/>
          <p:cNvSpPr>
            <a:spLocks noGrp="1" noChangeArrowheads="1"/>
          </p:cNvSpPr>
          <p:nvPr>
            <p:ph type="subTitle" sz="quarter" idx="1"/>
          </p:nvPr>
        </p:nvSpPr>
        <p:spPr>
          <a:xfrm>
            <a:off x="4021138" y="2860675"/>
            <a:ext cx="4437062" cy="3114675"/>
          </a:xfrm>
        </p:spPr>
        <p:txBody>
          <a:bodyPr/>
          <a:lstStyle>
            <a:lvl1pPr marL="0" indent="0">
              <a:buFont typeface="Times" charset="0"/>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pPr>
              <a:defRPr/>
            </a:pPr>
            <a:fld id="{9D388695-0803-4031-8494-AB077A7EE336}" type="slidenum">
              <a:rPr lang="en-US"/>
              <a:pPr>
                <a:defRPr/>
              </a:pPr>
              <a:t>‹#›</a:t>
            </a:fld>
            <a:endParaRPr lang="en-US" dirty="0"/>
          </a:p>
        </p:txBody>
      </p:sp>
    </p:spTree>
    <p:extLst>
      <p:ext uri="{BB962C8B-B14F-4D97-AF65-F5344CB8AC3E}">
        <p14:creationId xmlns:p14="http://schemas.microsoft.com/office/powerpoint/2010/main" val="1908948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F60C0E28-0D59-491B-94DC-048C64C1E5D9}" type="slidenum">
              <a:rPr lang="en-US"/>
              <a:pPr>
                <a:defRPr/>
              </a:pPr>
              <a:t>‹#›</a:t>
            </a:fld>
            <a:endParaRPr lang="en-US" dirty="0"/>
          </a:p>
        </p:txBody>
      </p:sp>
    </p:spTree>
    <p:extLst>
      <p:ext uri="{BB962C8B-B14F-4D97-AF65-F5344CB8AC3E}">
        <p14:creationId xmlns:p14="http://schemas.microsoft.com/office/powerpoint/2010/main" val="3255221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533400"/>
            <a:ext cx="2039938"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533400"/>
            <a:ext cx="5970587"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54B4E554-DE15-4C14-8C3F-C845AD286F84}" type="slidenum">
              <a:rPr lang="en-US"/>
              <a:pPr>
                <a:defRPr/>
              </a:pPr>
              <a:t>‹#›</a:t>
            </a:fld>
            <a:endParaRPr lang="en-US" dirty="0"/>
          </a:p>
        </p:txBody>
      </p:sp>
    </p:spTree>
    <p:extLst>
      <p:ext uri="{BB962C8B-B14F-4D97-AF65-F5344CB8AC3E}">
        <p14:creationId xmlns:p14="http://schemas.microsoft.com/office/powerpoint/2010/main" val="126741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871538" y="533400"/>
            <a:ext cx="8162925" cy="1090613"/>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912813" y="1905000"/>
            <a:ext cx="8110537" cy="4191000"/>
          </a:xfrm>
        </p:spPr>
        <p:txBody>
          <a:bodyPr/>
          <a:lstStyle/>
          <a:p>
            <a:pPr lvl="0"/>
            <a:endParaRPr lang="en-US" noProof="0" dirty="0" smtClean="0"/>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889FF8EB-E1B0-4FAA-8C86-72836F7CADAC}" type="slidenum">
              <a:rPr lang="en-US"/>
              <a:pPr>
                <a:defRPr/>
              </a:pPr>
              <a:t>‹#›</a:t>
            </a:fld>
            <a:endParaRPr lang="en-US" dirty="0"/>
          </a:p>
        </p:txBody>
      </p:sp>
    </p:spTree>
    <p:extLst>
      <p:ext uri="{BB962C8B-B14F-4D97-AF65-F5344CB8AC3E}">
        <p14:creationId xmlns:p14="http://schemas.microsoft.com/office/powerpoint/2010/main" val="3013665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71538" y="533400"/>
            <a:ext cx="8162925" cy="109061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2813" y="1905000"/>
            <a:ext cx="8110537" cy="4191000"/>
          </a:xfrm>
        </p:spPr>
        <p:txBody>
          <a:bodyPr/>
          <a:lstStyle/>
          <a:p>
            <a:pPr lvl="0"/>
            <a:endParaRPr lang="en-US" noProof="0" dirty="0" smtClean="0"/>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37345644-A394-4FEE-A3F2-B9C01510C537}" type="slidenum">
              <a:rPr lang="en-US"/>
              <a:pPr>
                <a:defRPr/>
              </a:pPr>
              <a:t>‹#›</a:t>
            </a:fld>
            <a:endParaRPr lang="en-US" dirty="0"/>
          </a:p>
        </p:txBody>
      </p:sp>
    </p:spTree>
    <p:extLst>
      <p:ext uri="{BB962C8B-B14F-4D97-AF65-F5344CB8AC3E}">
        <p14:creationId xmlns:p14="http://schemas.microsoft.com/office/powerpoint/2010/main" val="4031998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A0C27D02-4F08-4F1D-9C09-CC2EC7B25A01}" type="slidenum">
              <a:rPr lang="en-US"/>
              <a:pPr>
                <a:defRPr/>
              </a:pPr>
              <a:t>‹#›</a:t>
            </a:fld>
            <a:endParaRPr lang="en-US" dirty="0"/>
          </a:p>
        </p:txBody>
      </p:sp>
    </p:spTree>
    <p:extLst>
      <p:ext uri="{BB962C8B-B14F-4D97-AF65-F5344CB8AC3E}">
        <p14:creationId xmlns:p14="http://schemas.microsoft.com/office/powerpoint/2010/main" val="108445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A22915D9-CA2B-473D-BE56-3EBB511C2A9B}" type="slidenum">
              <a:rPr lang="en-US"/>
              <a:pPr>
                <a:defRPr/>
              </a:pPr>
              <a:t>‹#›</a:t>
            </a:fld>
            <a:endParaRPr lang="en-US" dirty="0"/>
          </a:p>
        </p:txBody>
      </p:sp>
    </p:spTree>
    <p:extLst>
      <p:ext uri="{BB962C8B-B14F-4D97-AF65-F5344CB8AC3E}">
        <p14:creationId xmlns:p14="http://schemas.microsoft.com/office/powerpoint/2010/main" val="2585269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B0325170-476B-4429-BD28-462941D6E6D2}" type="slidenum">
              <a:rPr lang="en-US"/>
              <a:pPr>
                <a:defRPr/>
              </a:pPr>
              <a:t>‹#›</a:t>
            </a:fld>
            <a:endParaRPr lang="en-US" dirty="0"/>
          </a:p>
        </p:txBody>
      </p:sp>
    </p:spTree>
    <p:extLst>
      <p:ext uri="{BB962C8B-B14F-4D97-AF65-F5344CB8AC3E}">
        <p14:creationId xmlns:p14="http://schemas.microsoft.com/office/powerpoint/2010/main" val="13445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pPr>
              <a:defRPr/>
            </a:pPr>
            <a:fld id="{DFBA3185-ED17-4F2D-A7E6-81E7688055FE}" type="slidenum">
              <a:rPr lang="en-US"/>
              <a:pPr>
                <a:defRPr/>
              </a:pPr>
              <a:t>‹#›</a:t>
            </a:fld>
            <a:endParaRPr lang="en-US" dirty="0"/>
          </a:p>
        </p:txBody>
      </p:sp>
    </p:spTree>
    <p:extLst>
      <p:ext uri="{BB962C8B-B14F-4D97-AF65-F5344CB8AC3E}">
        <p14:creationId xmlns:p14="http://schemas.microsoft.com/office/powerpoint/2010/main" val="1607158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pPr>
              <a:defRPr/>
            </a:pPr>
            <a:fld id="{B195B6B9-8016-4FBC-BC6C-5BEEFEFB3E30}" type="slidenum">
              <a:rPr lang="en-US"/>
              <a:pPr>
                <a:defRPr/>
              </a:pPr>
              <a:t>‹#›</a:t>
            </a:fld>
            <a:endParaRPr lang="en-US" dirty="0"/>
          </a:p>
        </p:txBody>
      </p:sp>
    </p:spTree>
    <p:extLst>
      <p:ext uri="{BB962C8B-B14F-4D97-AF65-F5344CB8AC3E}">
        <p14:creationId xmlns:p14="http://schemas.microsoft.com/office/powerpoint/2010/main" val="85151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pPr>
              <a:defRPr/>
            </a:pPr>
            <a:fld id="{954DC449-EC76-49FC-857B-4557BD60B8D7}" type="slidenum">
              <a:rPr lang="en-US"/>
              <a:pPr>
                <a:defRPr/>
              </a:pPr>
              <a:t>‹#›</a:t>
            </a:fld>
            <a:endParaRPr lang="en-US" dirty="0"/>
          </a:p>
        </p:txBody>
      </p:sp>
    </p:spTree>
    <p:extLst>
      <p:ext uri="{BB962C8B-B14F-4D97-AF65-F5344CB8AC3E}">
        <p14:creationId xmlns:p14="http://schemas.microsoft.com/office/powerpoint/2010/main" val="4088357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0323F46B-BA75-4370-8004-9EE13D7380BB}" type="slidenum">
              <a:rPr lang="en-US"/>
              <a:pPr>
                <a:defRPr/>
              </a:pPr>
              <a:t>‹#›</a:t>
            </a:fld>
            <a:endParaRPr lang="en-US" dirty="0"/>
          </a:p>
        </p:txBody>
      </p:sp>
    </p:spTree>
    <p:extLst>
      <p:ext uri="{BB962C8B-B14F-4D97-AF65-F5344CB8AC3E}">
        <p14:creationId xmlns:p14="http://schemas.microsoft.com/office/powerpoint/2010/main" val="3694894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E32E7486-E70F-451C-9886-1A3F41355725}" type="slidenum">
              <a:rPr lang="en-US"/>
              <a:pPr>
                <a:defRPr/>
              </a:pPr>
              <a:t>‹#›</a:t>
            </a:fld>
            <a:endParaRPr lang="en-US" dirty="0"/>
          </a:p>
        </p:txBody>
      </p:sp>
    </p:spTree>
    <p:extLst>
      <p:ext uri="{BB962C8B-B14F-4D97-AF65-F5344CB8AC3E}">
        <p14:creationId xmlns:p14="http://schemas.microsoft.com/office/powerpoint/2010/main" val="2858000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2" name="Rectangle 3"/>
            <p:cNvSpPr>
              <a:spLocks noChangeArrowheads="1"/>
            </p:cNvSpPr>
            <p:nvPr/>
          </p:nvSpPr>
          <p:spPr bwMode="hidden">
            <a:xfrm>
              <a:off x="0" y="0"/>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33" name="Rectangle 4"/>
            <p:cNvSpPr>
              <a:spLocks noChangeArrowheads="1"/>
            </p:cNvSpPr>
            <p:nvPr/>
          </p:nvSpPr>
          <p:spPr bwMode="hidden">
            <a:xfrm>
              <a:off x="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34" name="Rectangle 5"/>
            <p:cNvSpPr>
              <a:spLocks noChangeArrowheads="1"/>
            </p:cNvSpPr>
            <p:nvPr/>
          </p:nvSpPr>
          <p:spPr bwMode="hidden">
            <a:xfrm>
              <a:off x="1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35" name="Rectangle 6"/>
            <p:cNvSpPr>
              <a:spLocks noChangeArrowheads="1"/>
            </p:cNvSpPr>
            <p:nvPr/>
          </p:nvSpPr>
          <p:spPr bwMode="hidden">
            <a:xfrm>
              <a:off x="2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36" name="Rectangle 7"/>
            <p:cNvSpPr>
              <a:spLocks noChangeArrowheads="1"/>
            </p:cNvSpPr>
            <p:nvPr/>
          </p:nvSpPr>
          <p:spPr bwMode="hidden">
            <a:xfrm>
              <a:off x="3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37" name="Rectangle 8"/>
            <p:cNvSpPr>
              <a:spLocks noChangeArrowheads="1"/>
            </p:cNvSpPr>
            <p:nvPr/>
          </p:nvSpPr>
          <p:spPr bwMode="hidden">
            <a:xfrm>
              <a:off x="4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38" name="Rectangle 9"/>
            <p:cNvSpPr>
              <a:spLocks noChangeArrowheads="1"/>
            </p:cNvSpPr>
            <p:nvPr/>
          </p:nvSpPr>
          <p:spPr bwMode="hidden">
            <a:xfrm>
              <a:off x="5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39" name="Rectangle 10"/>
            <p:cNvSpPr>
              <a:spLocks noChangeArrowheads="1"/>
            </p:cNvSpPr>
            <p:nvPr/>
          </p:nvSpPr>
          <p:spPr bwMode="hidden">
            <a:xfrm>
              <a:off x="6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0" name="Rectangle 11"/>
            <p:cNvSpPr>
              <a:spLocks noChangeArrowheads="1"/>
            </p:cNvSpPr>
            <p:nvPr/>
          </p:nvSpPr>
          <p:spPr bwMode="hidden">
            <a:xfrm>
              <a:off x="7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1" name="Rectangle 12"/>
            <p:cNvSpPr>
              <a:spLocks noChangeArrowheads="1"/>
            </p:cNvSpPr>
            <p:nvPr/>
          </p:nvSpPr>
          <p:spPr bwMode="hidden">
            <a:xfrm>
              <a:off x="8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2" name="Rectangle 13"/>
            <p:cNvSpPr>
              <a:spLocks noChangeArrowheads="1"/>
            </p:cNvSpPr>
            <p:nvPr/>
          </p:nvSpPr>
          <p:spPr bwMode="hidden">
            <a:xfrm>
              <a:off x="96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3" name="Rectangle 14"/>
            <p:cNvSpPr>
              <a:spLocks noChangeArrowheads="1"/>
            </p:cNvSpPr>
            <p:nvPr/>
          </p:nvSpPr>
          <p:spPr bwMode="hidden">
            <a:xfrm>
              <a:off x="105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4" name="Rectangle 15"/>
            <p:cNvSpPr>
              <a:spLocks noChangeArrowheads="1"/>
            </p:cNvSpPr>
            <p:nvPr/>
          </p:nvSpPr>
          <p:spPr bwMode="hidden">
            <a:xfrm>
              <a:off x="115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5" name="Rectangle 16"/>
            <p:cNvSpPr>
              <a:spLocks noChangeArrowheads="1"/>
            </p:cNvSpPr>
            <p:nvPr/>
          </p:nvSpPr>
          <p:spPr bwMode="hidden">
            <a:xfrm>
              <a:off x="124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6" name="Rectangle 17"/>
            <p:cNvSpPr>
              <a:spLocks noChangeArrowheads="1"/>
            </p:cNvSpPr>
            <p:nvPr/>
          </p:nvSpPr>
          <p:spPr bwMode="hidden">
            <a:xfrm>
              <a:off x="134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7" name="Rectangle 18"/>
            <p:cNvSpPr>
              <a:spLocks noChangeArrowheads="1"/>
            </p:cNvSpPr>
            <p:nvPr/>
          </p:nvSpPr>
          <p:spPr bwMode="hidden">
            <a:xfrm>
              <a:off x="144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8" name="Rectangle 19"/>
            <p:cNvSpPr>
              <a:spLocks noChangeArrowheads="1"/>
            </p:cNvSpPr>
            <p:nvPr/>
          </p:nvSpPr>
          <p:spPr bwMode="hidden">
            <a:xfrm>
              <a:off x="153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49" name="Rectangle 20"/>
            <p:cNvSpPr>
              <a:spLocks noChangeArrowheads="1"/>
            </p:cNvSpPr>
            <p:nvPr/>
          </p:nvSpPr>
          <p:spPr bwMode="hidden">
            <a:xfrm>
              <a:off x="163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0" name="Rectangle 21"/>
            <p:cNvSpPr>
              <a:spLocks noChangeArrowheads="1"/>
            </p:cNvSpPr>
            <p:nvPr/>
          </p:nvSpPr>
          <p:spPr bwMode="hidden">
            <a:xfrm>
              <a:off x="172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1" name="Rectangle 22"/>
            <p:cNvSpPr>
              <a:spLocks noChangeArrowheads="1"/>
            </p:cNvSpPr>
            <p:nvPr/>
          </p:nvSpPr>
          <p:spPr bwMode="hidden">
            <a:xfrm>
              <a:off x="182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2" name="Rectangle 23"/>
            <p:cNvSpPr>
              <a:spLocks noChangeArrowheads="1"/>
            </p:cNvSpPr>
            <p:nvPr/>
          </p:nvSpPr>
          <p:spPr bwMode="hidden">
            <a:xfrm>
              <a:off x="192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3" name="Rectangle 24"/>
            <p:cNvSpPr>
              <a:spLocks noChangeArrowheads="1"/>
            </p:cNvSpPr>
            <p:nvPr/>
          </p:nvSpPr>
          <p:spPr bwMode="hidden">
            <a:xfrm>
              <a:off x="201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4" name="Rectangle 25"/>
            <p:cNvSpPr>
              <a:spLocks noChangeArrowheads="1"/>
            </p:cNvSpPr>
            <p:nvPr/>
          </p:nvSpPr>
          <p:spPr bwMode="hidden">
            <a:xfrm>
              <a:off x="211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5" name="Rectangle 26"/>
            <p:cNvSpPr>
              <a:spLocks noChangeArrowheads="1"/>
            </p:cNvSpPr>
            <p:nvPr/>
          </p:nvSpPr>
          <p:spPr bwMode="hidden">
            <a:xfrm>
              <a:off x="220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6" name="Rectangle 27"/>
            <p:cNvSpPr>
              <a:spLocks noChangeArrowheads="1"/>
            </p:cNvSpPr>
            <p:nvPr/>
          </p:nvSpPr>
          <p:spPr bwMode="hidden">
            <a:xfrm>
              <a:off x="230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7" name="Rectangle 28"/>
            <p:cNvSpPr>
              <a:spLocks noChangeArrowheads="1"/>
            </p:cNvSpPr>
            <p:nvPr/>
          </p:nvSpPr>
          <p:spPr bwMode="hidden">
            <a:xfrm>
              <a:off x="240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8" name="Rectangle 29"/>
            <p:cNvSpPr>
              <a:spLocks noChangeArrowheads="1"/>
            </p:cNvSpPr>
            <p:nvPr/>
          </p:nvSpPr>
          <p:spPr bwMode="hidden">
            <a:xfrm>
              <a:off x="24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59" name="Rectangle 30"/>
            <p:cNvSpPr>
              <a:spLocks noChangeArrowheads="1"/>
            </p:cNvSpPr>
            <p:nvPr/>
          </p:nvSpPr>
          <p:spPr bwMode="hidden">
            <a:xfrm>
              <a:off x="25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0" name="Rectangle 31"/>
            <p:cNvSpPr>
              <a:spLocks noChangeArrowheads="1"/>
            </p:cNvSpPr>
            <p:nvPr/>
          </p:nvSpPr>
          <p:spPr bwMode="hidden">
            <a:xfrm>
              <a:off x="26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1" name="Rectangle 32"/>
            <p:cNvSpPr>
              <a:spLocks noChangeArrowheads="1"/>
            </p:cNvSpPr>
            <p:nvPr/>
          </p:nvSpPr>
          <p:spPr bwMode="hidden">
            <a:xfrm>
              <a:off x="27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2" name="Rectangle 33"/>
            <p:cNvSpPr>
              <a:spLocks noChangeArrowheads="1"/>
            </p:cNvSpPr>
            <p:nvPr/>
          </p:nvSpPr>
          <p:spPr bwMode="hidden">
            <a:xfrm>
              <a:off x="28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3" name="Rectangle 34"/>
            <p:cNvSpPr>
              <a:spLocks noChangeArrowheads="1"/>
            </p:cNvSpPr>
            <p:nvPr/>
          </p:nvSpPr>
          <p:spPr bwMode="hidden">
            <a:xfrm>
              <a:off x="29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4" name="Rectangle 35"/>
            <p:cNvSpPr>
              <a:spLocks noChangeArrowheads="1"/>
            </p:cNvSpPr>
            <p:nvPr/>
          </p:nvSpPr>
          <p:spPr bwMode="hidden">
            <a:xfrm>
              <a:off x="30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5" name="Rectangle 36"/>
            <p:cNvSpPr>
              <a:spLocks noChangeArrowheads="1"/>
            </p:cNvSpPr>
            <p:nvPr/>
          </p:nvSpPr>
          <p:spPr bwMode="hidden">
            <a:xfrm>
              <a:off x="31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6" name="Rectangle 37"/>
            <p:cNvSpPr>
              <a:spLocks noChangeArrowheads="1"/>
            </p:cNvSpPr>
            <p:nvPr/>
          </p:nvSpPr>
          <p:spPr bwMode="hidden">
            <a:xfrm>
              <a:off x="32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7" name="Rectangle 38"/>
            <p:cNvSpPr>
              <a:spLocks noChangeArrowheads="1"/>
            </p:cNvSpPr>
            <p:nvPr/>
          </p:nvSpPr>
          <p:spPr bwMode="hidden">
            <a:xfrm>
              <a:off x="336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8" name="Rectangle 39"/>
            <p:cNvSpPr>
              <a:spLocks noChangeArrowheads="1"/>
            </p:cNvSpPr>
            <p:nvPr/>
          </p:nvSpPr>
          <p:spPr bwMode="hidden">
            <a:xfrm>
              <a:off x="345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69" name="Rectangle 40"/>
            <p:cNvSpPr>
              <a:spLocks noChangeArrowheads="1"/>
            </p:cNvSpPr>
            <p:nvPr/>
          </p:nvSpPr>
          <p:spPr bwMode="hidden">
            <a:xfrm>
              <a:off x="355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0" name="Rectangle 41"/>
            <p:cNvSpPr>
              <a:spLocks noChangeArrowheads="1"/>
            </p:cNvSpPr>
            <p:nvPr/>
          </p:nvSpPr>
          <p:spPr bwMode="hidden">
            <a:xfrm>
              <a:off x="364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1" name="Rectangle 42"/>
            <p:cNvSpPr>
              <a:spLocks noChangeArrowheads="1"/>
            </p:cNvSpPr>
            <p:nvPr/>
          </p:nvSpPr>
          <p:spPr bwMode="hidden">
            <a:xfrm>
              <a:off x="374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2" name="Rectangle 43"/>
            <p:cNvSpPr>
              <a:spLocks noChangeArrowheads="1"/>
            </p:cNvSpPr>
            <p:nvPr/>
          </p:nvSpPr>
          <p:spPr bwMode="hidden">
            <a:xfrm>
              <a:off x="384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3" name="Rectangle 44"/>
            <p:cNvSpPr>
              <a:spLocks noChangeArrowheads="1"/>
            </p:cNvSpPr>
            <p:nvPr/>
          </p:nvSpPr>
          <p:spPr bwMode="hidden">
            <a:xfrm>
              <a:off x="393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4" name="Rectangle 45"/>
            <p:cNvSpPr>
              <a:spLocks noChangeArrowheads="1"/>
            </p:cNvSpPr>
            <p:nvPr/>
          </p:nvSpPr>
          <p:spPr bwMode="hidden">
            <a:xfrm>
              <a:off x="403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5" name="Rectangle 46"/>
            <p:cNvSpPr>
              <a:spLocks noChangeArrowheads="1"/>
            </p:cNvSpPr>
            <p:nvPr/>
          </p:nvSpPr>
          <p:spPr bwMode="hidden">
            <a:xfrm>
              <a:off x="412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6" name="Rectangle 47"/>
            <p:cNvSpPr>
              <a:spLocks noChangeArrowheads="1"/>
            </p:cNvSpPr>
            <p:nvPr/>
          </p:nvSpPr>
          <p:spPr bwMode="hidden">
            <a:xfrm>
              <a:off x="422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7" name="Rectangle 48"/>
            <p:cNvSpPr>
              <a:spLocks noChangeArrowheads="1"/>
            </p:cNvSpPr>
            <p:nvPr/>
          </p:nvSpPr>
          <p:spPr bwMode="hidden">
            <a:xfrm>
              <a:off x="432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8" name="Rectangle 49"/>
            <p:cNvSpPr>
              <a:spLocks noChangeArrowheads="1"/>
            </p:cNvSpPr>
            <p:nvPr/>
          </p:nvSpPr>
          <p:spPr bwMode="hidden">
            <a:xfrm>
              <a:off x="441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79" name="Rectangle 50"/>
            <p:cNvSpPr>
              <a:spLocks noChangeArrowheads="1"/>
            </p:cNvSpPr>
            <p:nvPr/>
          </p:nvSpPr>
          <p:spPr bwMode="hidden">
            <a:xfrm>
              <a:off x="451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0" name="Rectangle 51"/>
            <p:cNvSpPr>
              <a:spLocks noChangeArrowheads="1"/>
            </p:cNvSpPr>
            <p:nvPr/>
          </p:nvSpPr>
          <p:spPr bwMode="hidden">
            <a:xfrm>
              <a:off x="460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1" name="Rectangle 52"/>
            <p:cNvSpPr>
              <a:spLocks noChangeArrowheads="1"/>
            </p:cNvSpPr>
            <p:nvPr/>
          </p:nvSpPr>
          <p:spPr bwMode="hidden">
            <a:xfrm>
              <a:off x="470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2" name="Rectangle 53"/>
            <p:cNvSpPr>
              <a:spLocks noChangeArrowheads="1"/>
            </p:cNvSpPr>
            <p:nvPr/>
          </p:nvSpPr>
          <p:spPr bwMode="hidden">
            <a:xfrm>
              <a:off x="480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3" name="Rectangle 54"/>
            <p:cNvSpPr>
              <a:spLocks noChangeArrowheads="1"/>
            </p:cNvSpPr>
            <p:nvPr/>
          </p:nvSpPr>
          <p:spPr bwMode="hidden">
            <a:xfrm>
              <a:off x="48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4" name="Rectangle 55"/>
            <p:cNvSpPr>
              <a:spLocks noChangeArrowheads="1"/>
            </p:cNvSpPr>
            <p:nvPr/>
          </p:nvSpPr>
          <p:spPr bwMode="hidden">
            <a:xfrm>
              <a:off x="49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5" name="Rectangle 56"/>
            <p:cNvSpPr>
              <a:spLocks noChangeArrowheads="1"/>
            </p:cNvSpPr>
            <p:nvPr/>
          </p:nvSpPr>
          <p:spPr bwMode="hidden">
            <a:xfrm>
              <a:off x="50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6" name="Rectangle 57"/>
            <p:cNvSpPr>
              <a:spLocks noChangeArrowheads="1"/>
            </p:cNvSpPr>
            <p:nvPr/>
          </p:nvSpPr>
          <p:spPr bwMode="hidden">
            <a:xfrm>
              <a:off x="51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7" name="Rectangle 58"/>
            <p:cNvSpPr>
              <a:spLocks noChangeArrowheads="1"/>
            </p:cNvSpPr>
            <p:nvPr/>
          </p:nvSpPr>
          <p:spPr bwMode="hidden">
            <a:xfrm>
              <a:off x="52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8" name="Rectangle 59"/>
            <p:cNvSpPr>
              <a:spLocks noChangeArrowheads="1"/>
            </p:cNvSpPr>
            <p:nvPr/>
          </p:nvSpPr>
          <p:spPr bwMode="hidden">
            <a:xfrm>
              <a:off x="53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89" name="Rectangle 60"/>
            <p:cNvSpPr>
              <a:spLocks noChangeArrowheads="1"/>
            </p:cNvSpPr>
            <p:nvPr/>
          </p:nvSpPr>
          <p:spPr bwMode="hidden">
            <a:xfrm>
              <a:off x="54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90" name="Rectangle 61"/>
            <p:cNvSpPr>
              <a:spLocks noChangeArrowheads="1"/>
            </p:cNvSpPr>
            <p:nvPr/>
          </p:nvSpPr>
          <p:spPr bwMode="hidden">
            <a:xfrm>
              <a:off x="55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91" name="Rectangle 62"/>
            <p:cNvSpPr>
              <a:spLocks noChangeArrowheads="1"/>
            </p:cNvSpPr>
            <p:nvPr/>
          </p:nvSpPr>
          <p:spPr bwMode="hidden">
            <a:xfrm>
              <a:off x="56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92" name="Rectangle 63"/>
            <p:cNvSpPr>
              <a:spLocks noChangeArrowheads="1"/>
            </p:cNvSpPr>
            <p:nvPr/>
          </p:nvSpPr>
          <p:spPr bwMode="hidden">
            <a:xfrm>
              <a:off x="431" y="0"/>
              <a:ext cx="5331" cy="432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sp>
          <p:nvSpPr>
            <p:cNvPr id="1093" name="Rectangle 64"/>
            <p:cNvSpPr>
              <a:spLocks noChangeArrowheads="1"/>
            </p:cNvSpPr>
            <p:nvPr/>
          </p:nvSpPr>
          <p:spPr bwMode="blackGray">
            <a:xfrm>
              <a:off x="0" y="1081"/>
              <a:ext cx="4378" cy="47"/>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a:p>
          </p:txBody>
        </p:sp>
      </p:grpSp>
      <p:sp>
        <p:nvSpPr>
          <p:cNvPr id="1027" name="Rectangle 65"/>
          <p:cNvSpPr>
            <a:spLocks noGrp="1" noChangeArrowheads="1"/>
          </p:cNvSpPr>
          <p:nvPr>
            <p:ph type="title"/>
          </p:nvPr>
        </p:nvSpPr>
        <p:spPr bwMode="auto">
          <a:xfrm>
            <a:off x="871538" y="533400"/>
            <a:ext cx="8162925" cy="109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555"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Helvetica" charset="0"/>
                <a:ea typeface="ＭＳ Ｐゴシック" charset="-128"/>
              </a:defRPr>
            </a:lvl1pPr>
          </a:lstStyle>
          <a:p>
            <a:pPr>
              <a:defRPr/>
            </a:pPr>
            <a:endParaRPr lang="en-US"/>
          </a:p>
        </p:txBody>
      </p:sp>
      <p:sp>
        <p:nvSpPr>
          <p:cNvPr id="63556"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Helvetica" charset="0"/>
                <a:ea typeface="ＭＳ Ｐゴシック" charset="-128"/>
              </a:defRPr>
            </a:lvl1pPr>
          </a:lstStyle>
          <a:p>
            <a:pPr>
              <a:defRPr/>
            </a:pPr>
            <a:endParaRPr lang="en-US"/>
          </a:p>
        </p:txBody>
      </p:sp>
      <p:sp>
        <p:nvSpPr>
          <p:cNvPr id="63557"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Helvetica" charset="0"/>
                <a:ea typeface="ＭＳ Ｐゴシック" charset="-128"/>
              </a:defRPr>
            </a:lvl1pPr>
          </a:lstStyle>
          <a:p>
            <a:pPr>
              <a:defRPr/>
            </a:pPr>
            <a:fld id="{20DBBD44-A899-411D-82F1-066C4EE9E82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Lst>
  <p:txStyles>
    <p:titleStyle>
      <a:lvl1pPr algn="l" rtl="0" eaLnBrk="0" fontAlgn="base" hangingPunct="0">
        <a:spcBef>
          <a:spcPct val="0"/>
        </a:spcBef>
        <a:spcAft>
          <a:spcPct val="0"/>
        </a:spcAft>
        <a:defRPr sz="4400">
          <a:solidFill>
            <a:schemeClr val="tx2"/>
          </a:solidFill>
          <a:latin typeface="+mj-lt"/>
          <a:ea typeface="ＭＳ Ｐゴシック" charset="-128"/>
          <a:cs typeface="+mj-cs"/>
        </a:defRPr>
      </a:lvl1pPr>
      <a:lvl2pPr algn="l" rtl="0" eaLnBrk="0" fontAlgn="base" hangingPunct="0">
        <a:spcBef>
          <a:spcPct val="0"/>
        </a:spcBef>
        <a:spcAft>
          <a:spcPct val="0"/>
        </a:spcAft>
        <a:defRPr sz="4400">
          <a:solidFill>
            <a:schemeClr val="tx2"/>
          </a:solidFill>
          <a:latin typeface="Helvetica" charset="0"/>
          <a:ea typeface="ＭＳ Ｐゴシック" charset="-128"/>
        </a:defRPr>
      </a:lvl2pPr>
      <a:lvl3pPr algn="l" rtl="0" eaLnBrk="0" fontAlgn="base" hangingPunct="0">
        <a:spcBef>
          <a:spcPct val="0"/>
        </a:spcBef>
        <a:spcAft>
          <a:spcPct val="0"/>
        </a:spcAft>
        <a:defRPr sz="4400">
          <a:solidFill>
            <a:schemeClr val="tx2"/>
          </a:solidFill>
          <a:latin typeface="Helvetica" charset="0"/>
          <a:ea typeface="ＭＳ Ｐゴシック" charset="-128"/>
        </a:defRPr>
      </a:lvl3pPr>
      <a:lvl4pPr algn="l" rtl="0" eaLnBrk="0" fontAlgn="base" hangingPunct="0">
        <a:spcBef>
          <a:spcPct val="0"/>
        </a:spcBef>
        <a:spcAft>
          <a:spcPct val="0"/>
        </a:spcAft>
        <a:defRPr sz="4400">
          <a:solidFill>
            <a:schemeClr val="tx2"/>
          </a:solidFill>
          <a:latin typeface="Helvetica" charset="0"/>
          <a:ea typeface="ＭＳ Ｐゴシック" charset="-128"/>
        </a:defRPr>
      </a:lvl4pPr>
      <a:lvl5pPr algn="l" rtl="0" eaLnBrk="0" fontAlgn="base" hangingPunct="0">
        <a:spcBef>
          <a:spcPct val="0"/>
        </a:spcBef>
        <a:spcAft>
          <a:spcPct val="0"/>
        </a:spcAft>
        <a:defRPr sz="4400">
          <a:solidFill>
            <a:schemeClr val="tx2"/>
          </a:solidFill>
          <a:latin typeface="Helvetica" charset="0"/>
          <a:ea typeface="ＭＳ Ｐゴシック" charset="-128"/>
        </a:defRPr>
      </a:lvl5pPr>
      <a:lvl6pPr marL="457200" algn="l" rtl="0" fontAlgn="base">
        <a:spcBef>
          <a:spcPct val="0"/>
        </a:spcBef>
        <a:spcAft>
          <a:spcPct val="0"/>
        </a:spcAft>
        <a:defRPr sz="4400">
          <a:solidFill>
            <a:schemeClr val="tx2"/>
          </a:solidFill>
          <a:latin typeface="Helvetica" charset="0"/>
        </a:defRPr>
      </a:lvl6pPr>
      <a:lvl7pPr marL="914400" algn="l" rtl="0" fontAlgn="base">
        <a:spcBef>
          <a:spcPct val="0"/>
        </a:spcBef>
        <a:spcAft>
          <a:spcPct val="0"/>
        </a:spcAft>
        <a:defRPr sz="4400">
          <a:solidFill>
            <a:schemeClr val="tx2"/>
          </a:solidFill>
          <a:latin typeface="Helvetica" charset="0"/>
        </a:defRPr>
      </a:lvl7pPr>
      <a:lvl8pPr marL="1371600" algn="l" rtl="0" fontAlgn="base">
        <a:spcBef>
          <a:spcPct val="0"/>
        </a:spcBef>
        <a:spcAft>
          <a:spcPct val="0"/>
        </a:spcAft>
        <a:defRPr sz="4400">
          <a:solidFill>
            <a:schemeClr val="tx2"/>
          </a:solidFill>
          <a:latin typeface="Helvetica" charset="0"/>
        </a:defRPr>
      </a:lvl8pPr>
      <a:lvl9pPr marL="1828800" algn="l" rtl="0" fontAlgn="base">
        <a:spcBef>
          <a:spcPct val="0"/>
        </a:spcBef>
        <a:spcAft>
          <a:spcPct val="0"/>
        </a:spcAft>
        <a:defRPr sz="4400">
          <a:solidFill>
            <a:schemeClr val="tx2"/>
          </a:solidFill>
          <a:latin typeface="Helvetica" charset="0"/>
        </a:defRPr>
      </a:lvl9pPr>
    </p:titleStyle>
    <p:bodyStyle>
      <a:lvl1pPr marL="342900" indent="-342900" algn="l" rtl="0" eaLnBrk="0" fontAlgn="base" hangingPunct="0">
        <a:spcBef>
          <a:spcPct val="20000"/>
        </a:spcBef>
        <a:spcAft>
          <a:spcPct val="0"/>
        </a:spcAft>
        <a:buClr>
          <a:schemeClr val="folHlink"/>
        </a:buClr>
        <a:buFont typeface="Times"/>
        <a:buChar char="•"/>
        <a:defRPr sz="32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Clr>
          <a:schemeClr val="folHlink"/>
        </a:buClr>
        <a:buFont typeface="Times"/>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1.jpeg"/><Relationship Id="rId4" Type="http://schemas.openxmlformats.org/officeDocument/2006/relationships/hyperlink" Target="mailto:Bankruptcy@Bankruptcy-Divorce.com"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4.xml"/><Relationship Id="rId5" Type="http://schemas.openxmlformats.org/officeDocument/2006/relationships/hyperlink" Target="http://www.laslou.org/" TargetMode="External"/><Relationship Id="rId4" Type="http://schemas.openxmlformats.org/officeDocument/2006/relationships/hyperlink" Target="http://www.housingpartnershipinc.org/" TargetMode="Externa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xml"/><Relationship Id="rId1" Type="http://schemas.openxmlformats.org/officeDocument/2006/relationships/tags" Target="../tags/tag35.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609600"/>
            <a:ext cx="9144000" cy="1766888"/>
          </a:xfrm>
        </p:spPr>
        <p:txBody>
          <a:bodyPr/>
          <a:lstStyle/>
          <a:p>
            <a:pPr algn="ctr" eaLnBrk="1" hangingPunct="1">
              <a:buClr>
                <a:schemeClr val="folHlink"/>
              </a:buClr>
            </a:pPr>
            <a:r>
              <a:rPr lang="en-US" sz="5000" smtClean="0">
                <a:ea typeface="ＭＳ Ｐゴシック" pitchFamily="34" charset="-128"/>
              </a:rPr>
              <a:t>Saving Homes</a:t>
            </a:r>
            <a:br>
              <a:rPr lang="en-US" sz="5000" smtClean="0">
                <a:ea typeface="ＭＳ Ｐゴシック" pitchFamily="34" charset="-128"/>
              </a:rPr>
            </a:br>
            <a:r>
              <a:rPr lang="en-US" sz="5000" smtClean="0">
                <a:ea typeface="ＭＳ Ｐゴシック" pitchFamily="34" charset="-128"/>
              </a:rPr>
              <a:t>in Bankruptcy</a:t>
            </a:r>
          </a:p>
        </p:txBody>
      </p:sp>
      <p:cxnSp>
        <p:nvCxnSpPr>
          <p:cNvPr id="3075" name="Straight Connector 13"/>
          <p:cNvCxnSpPr>
            <a:cxnSpLocks noChangeShapeType="1"/>
          </p:cNvCxnSpPr>
          <p:nvPr/>
        </p:nvCxnSpPr>
        <p:spPr bwMode="auto">
          <a:xfrm rot="10800000">
            <a:off x="1143000" y="2590800"/>
            <a:ext cx="7391400" cy="1588"/>
          </a:xfrm>
          <a:prstGeom prst="line">
            <a:avLst/>
          </a:prstGeom>
          <a:noFill/>
          <a:ln w="152400">
            <a:solidFill>
              <a:srgbClr val="89A9C6"/>
            </a:solidFill>
            <a:round/>
            <a:headEnd/>
            <a:tailEnd/>
          </a:ln>
          <a:extLst>
            <a:ext uri="{909E8E84-426E-40DD-AFC4-6F175D3DCCD1}">
              <a14:hiddenFill xmlns:a14="http://schemas.microsoft.com/office/drawing/2010/main">
                <a:noFill/>
              </a14:hiddenFill>
            </a:ext>
          </a:extLst>
        </p:spPr>
      </p:cxnSp>
      <p:sp>
        <p:nvSpPr>
          <p:cNvPr id="3076" name="Rectangle 2"/>
          <p:cNvSpPr txBox="1">
            <a:spLocks noChangeArrowheads="1"/>
          </p:cNvSpPr>
          <p:nvPr/>
        </p:nvSpPr>
        <p:spPr bwMode="auto">
          <a:xfrm>
            <a:off x="0" y="4800600"/>
            <a:ext cx="4876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buClr>
                <a:schemeClr val="folHlink"/>
              </a:buClr>
            </a:pPr>
            <a:r>
              <a:rPr lang="en-US" sz="2000">
                <a:solidFill>
                  <a:schemeClr val="tx2"/>
                </a:solidFill>
                <a:latin typeface="Helvetica"/>
              </a:rPr>
              <a:t>800 Stone Creek Parkway Suite 6</a:t>
            </a:r>
          </a:p>
          <a:p>
            <a:pPr algn="ctr" eaLnBrk="1" hangingPunct="1">
              <a:buClr>
                <a:schemeClr val="folHlink"/>
              </a:buClr>
            </a:pPr>
            <a:r>
              <a:rPr lang="en-US" sz="2000">
                <a:solidFill>
                  <a:schemeClr val="tx2"/>
                </a:solidFill>
                <a:latin typeface="Helvetica"/>
              </a:rPr>
              <a:t>Louisville KY 40223</a:t>
            </a:r>
          </a:p>
          <a:p>
            <a:pPr algn="ctr" eaLnBrk="1" hangingPunct="1">
              <a:buClr>
                <a:schemeClr val="folHlink"/>
              </a:buClr>
            </a:pPr>
            <a:r>
              <a:rPr lang="en-US" sz="2000">
                <a:solidFill>
                  <a:schemeClr val="tx2"/>
                </a:solidFill>
                <a:latin typeface="Helvetica"/>
              </a:rPr>
              <a:t>502-429-0057</a:t>
            </a:r>
          </a:p>
          <a:p>
            <a:pPr algn="ctr" eaLnBrk="1" hangingPunct="1">
              <a:buClr>
                <a:schemeClr val="folHlink"/>
              </a:buClr>
            </a:pPr>
            <a:r>
              <a:rPr lang="en-US" sz="2000">
                <a:solidFill>
                  <a:schemeClr val="tx2"/>
                </a:solidFill>
                <a:latin typeface="Helvetica"/>
                <a:hlinkClick r:id="rId4"/>
              </a:rPr>
              <a:t>Bankruptcy@Bankruptcy-Divorce.com</a:t>
            </a:r>
            <a:endParaRPr lang="en-US" sz="2000">
              <a:solidFill>
                <a:schemeClr val="tx2"/>
              </a:solidFill>
              <a:latin typeface="Helvetica"/>
            </a:endParaRPr>
          </a:p>
          <a:p>
            <a:pPr algn="ctr" eaLnBrk="1" hangingPunct="1">
              <a:buClr>
                <a:schemeClr val="folHlink"/>
              </a:buClr>
            </a:pPr>
            <a:r>
              <a:rPr lang="en-US" sz="2000">
                <a:solidFill>
                  <a:schemeClr val="tx2"/>
                </a:solidFill>
                <a:latin typeface="Helvetica"/>
              </a:rPr>
              <a:t>www.Bankruptcy-Divorce.com</a:t>
            </a:r>
          </a:p>
        </p:txBody>
      </p:sp>
      <p:pic>
        <p:nvPicPr>
          <p:cNvPr id="5" name="Picture 5" descr="house"/>
          <p:cNvPicPr>
            <a:picLocks noChangeAspect="1" noChangeArrowheads="1"/>
          </p:cNvPicPr>
          <p:nvPr/>
        </p:nvPicPr>
        <p:blipFill>
          <a:blip r:embed="rId5"/>
          <a:srcRect/>
          <a:stretch>
            <a:fillRect/>
          </a:stretch>
        </p:blipFill>
        <p:spPr bwMode="auto">
          <a:xfrm>
            <a:off x="5105400" y="4267200"/>
            <a:ext cx="3581400" cy="2387600"/>
          </a:xfrm>
          <a:prstGeom prst="snip2DiagRect">
            <a:avLst/>
          </a:prstGeom>
          <a:solidFill>
            <a:srgbClr val="FFFFFF">
              <a:shade val="85000"/>
            </a:srgbClr>
          </a:solidFill>
          <a:ln w="190500" cap="sq">
            <a:solidFill>
              <a:srgbClr val="89A9C6"/>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extrusionH="76200" contourW="12700">
            <a:bevelT w="25400" h="19050" prst="angle"/>
            <a:extrusionClr>
              <a:schemeClr val="accent1">
                <a:lumMod val="95000"/>
              </a:schemeClr>
            </a:extrusionClr>
            <a:contourClr>
              <a:srgbClr val="969696"/>
            </a:contourClr>
          </a:sp3d>
        </p:spPr>
      </p:pic>
      <p:sp>
        <p:nvSpPr>
          <p:cNvPr id="6" name="TextBox 5"/>
          <p:cNvSpPr txBox="1"/>
          <p:nvPr/>
        </p:nvSpPr>
        <p:spPr>
          <a:xfrm>
            <a:off x="0" y="2819401"/>
            <a:ext cx="9144000" cy="1200329"/>
          </a:xfrm>
          <a:prstGeom prst="rect">
            <a:avLst/>
          </a:prstGeom>
          <a:noFill/>
        </p:spPr>
        <p:txBody>
          <a:bodyPr>
            <a:spAutoFit/>
          </a:bodyPr>
          <a:lstStyle/>
          <a:p>
            <a:pPr algn="ctr" eaLnBrk="0" hangingPunct="0">
              <a:defRPr/>
            </a:pPr>
            <a:r>
              <a:rPr lang="en-US" dirty="0">
                <a:solidFill>
                  <a:schemeClr val="tx2"/>
                </a:solidFill>
                <a:effectLst>
                  <a:innerShdw blurRad="63500" dist="50800">
                    <a:prstClr val="black">
                      <a:alpha val="50000"/>
                    </a:prstClr>
                  </a:innerShdw>
                </a:effectLst>
                <a:ea typeface="ＭＳ Ｐゴシック" charset="-128"/>
              </a:rPr>
              <a:t>Attorney Nick C Thompson</a:t>
            </a:r>
          </a:p>
          <a:p>
            <a:pPr algn="ctr" eaLnBrk="0" hangingPunct="0">
              <a:defRPr/>
            </a:pPr>
            <a:r>
              <a:rPr lang="en-US" dirty="0">
                <a:solidFill>
                  <a:schemeClr val="tx2"/>
                </a:solidFill>
                <a:effectLst>
                  <a:innerShdw blurRad="63500" dist="50800">
                    <a:prstClr val="black">
                      <a:alpha val="50000"/>
                    </a:prstClr>
                  </a:innerShdw>
                </a:effectLst>
                <a:ea typeface="ＭＳ Ｐゴシック" charset="-128"/>
              </a:rPr>
              <a:t>Louisville KY 40223</a:t>
            </a:r>
          </a:p>
          <a:p>
            <a:pPr algn="ctr" eaLnBrk="0" hangingPunct="0">
              <a:defRPr/>
            </a:pPr>
            <a:r>
              <a:rPr lang="en-US" dirty="0">
                <a:solidFill>
                  <a:schemeClr val="tx2"/>
                </a:solidFill>
                <a:effectLst>
                  <a:innerShdw blurRad="63500" dist="50800">
                    <a:prstClr val="black">
                      <a:alpha val="50000"/>
                    </a:prstClr>
                  </a:innerShdw>
                </a:effectLst>
                <a:latin typeface="+mj-lt"/>
                <a:ea typeface="ＭＳ Ｐゴシック" charset="-128"/>
              </a:rPr>
              <a:t> </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buClr>
                <a:schemeClr val="folHlink"/>
              </a:buClr>
            </a:pPr>
            <a:r>
              <a:rPr lang="en-US" sz="4000" smtClean="0">
                <a:ea typeface="ＭＳ Ｐゴシック" pitchFamily="34" charset="-128"/>
              </a:rPr>
              <a:t>Timing Factors</a:t>
            </a:r>
          </a:p>
        </p:txBody>
      </p:sp>
      <p:sp>
        <p:nvSpPr>
          <p:cNvPr id="10243" name="Rectangle 3"/>
          <p:cNvSpPr>
            <a:spLocks noGrp="1" noChangeArrowheads="1"/>
          </p:cNvSpPr>
          <p:nvPr>
            <p:ph type="body" idx="1"/>
          </p:nvPr>
        </p:nvSpPr>
        <p:spPr>
          <a:xfrm>
            <a:off x="533400" y="1981200"/>
            <a:ext cx="8458200" cy="4267200"/>
          </a:xfrm>
        </p:spPr>
        <p:txBody>
          <a:bodyPr/>
          <a:lstStyle/>
          <a:p>
            <a:pPr eaLnBrk="1" hangingPunct="1">
              <a:lnSpc>
                <a:spcPct val="90000"/>
              </a:lnSpc>
              <a:buClr>
                <a:schemeClr val="tx2"/>
              </a:buClr>
              <a:buFont typeface="Arial" pitchFamily="34" charset="0"/>
              <a:buChar char="•"/>
            </a:pPr>
            <a:r>
              <a:rPr lang="en-US" sz="2800" dirty="0" smtClean="0">
                <a:ea typeface="ＭＳ Ｐゴシック" pitchFamily="34" charset="-128"/>
              </a:rPr>
              <a:t>Pending foreclosure</a:t>
            </a:r>
          </a:p>
          <a:p>
            <a:pPr lvl="1" eaLnBrk="1" hangingPunct="1">
              <a:lnSpc>
                <a:spcPct val="90000"/>
              </a:lnSpc>
              <a:buClr>
                <a:schemeClr val="tx2"/>
              </a:buClr>
              <a:buFont typeface="Arial" pitchFamily="34" charset="0"/>
              <a:buChar char="•"/>
            </a:pPr>
            <a:r>
              <a:rPr lang="en-US" sz="2400" dirty="0" smtClean="0">
                <a:ea typeface="ＭＳ Ｐゴシック" pitchFamily="34" charset="-128"/>
              </a:rPr>
              <a:t>Debtor must act before the sale</a:t>
            </a:r>
          </a:p>
          <a:p>
            <a:pPr lvl="1" eaLnBrk="1" hangingPunct="1">
              <a:lnSpc>
                <a:spcPct val="90000"/>
              </a:lnSpc>
              <a:buClr>
                <a:schemeClr val="tx2"/>
              </a:buClr>
              <a:buFont typeface="Arial" pitchFamily="34" charset="0"/>
              <a:buChar char="•"/>
            </a:pPr>
            <a:r>
              <a:rPr lang="en-US" sz="2400" dirty="0" smtClean="0">
                <a:ea typeface="ＭＳ Ｐゴシック" pitchFamily="34" charset="-128"/>
              </a:rPr>
              <a:t>Debtor may also wish to file an answer to any complaint</a:t>
            </a:r>
          </a:p>
          <a:p>
            <a:pPr lvl="1" eaLnBrk="1" hangingPunct="1">
              <a:lnSpc>
                <a:spcPct val="90000"/>
              </a:lnSpc>
              <a:buClr>
                <a:schemeClr val="tx2"/>
              </a:buClr>
              <a:buFont typeface="Arial" pitchFamily="34" charset="0"/>
              <a:buChar char="•"/>
            </a:pPr>
            <a:r>
              <a:rPr lang="en-US" sz="2400" dirty="0" smtClean="0">
                <a:ea typeface="ＭＳ Ｐゴシック" pitchFamily="34" charset="-128"/>
              </a:rPr>
              <a:t>Costs of default mount if the Debtor delays</a:t>
            </a:r>
          </a:p>
          <a:p>
            <a:pPr eaLnBrk="1" hangingPunct="1">
              <a:lnSpc>
                <a:spcPct val="90000"/>
              </a:lnSpc>
              <a:buClr>
                <a:schemeClr val="tx2"/>
              </a:buClr>
              <a:buFont typeface="Arial" pitchFamily="34" charset="0"/>
              <a:buChar char="•"/>
            </a:pPr>
            <a:r>
              <a:rPr lang="en-US" sz="2800" dirty="0" smtClean="0">
                <a:ea typeface="ＭＳ Ｐゴシック" pitchFamily="34" charset="-128"/>
              </a:rPr>
              <a:t>A prior </a:t>
            </a:r>
            <a:r>
              <a:rPr lang="en-US" sz="2800" dirty="0" smtClean="0">
                <a:ea typeface="ＭＳ Ｐゴシック" pitchFamily="34" charset="-128"/>
              </a:rPr>
              <a:t>bankruptcy may effect </a:t>
            </a:r>
            <a:r>
              <a:rPr lang="en-US" sz="2800" dirty="0" smtClean="0">
                <a:ea typeface="ＭＳ Ｐゴシック" pitchFamily="34" charset="-128"/>
              </a:rPr>
              <a:t>which chapter is filed</a:t>
            </a:r>
            <a:endParaRPr lang="en-US" sz="2800" dirty="0" smtClean="0">
              <a:ea typeface="ＭＳ Ｐゴシック" pitchFamily="34" charset="-128"/>
            </a:endParaRPr>
          </a:p>
          <a:p>
            <a:pPr eaLnBrk="1" hangingPunct="1">
              <a:lnSpc>
                <a:spcPct val="90000"/>
              </a:lnSpc>
              <a:buClr>
                <a:schemeClr val="tx2"/>
              </a:buClr>
              <a:buFont typeface="Arial" pitchFamily="34" charset="0"/>
              <a:buChar char="•"/>
            </a:pPr>
            <a:r>
              <a:rPr lang="en-US" sz="2800" dirty="0" smtClean="0">
                <a:ea typeface="ＭＳ Ｐゴシック" pitchFamily="34" charset="-128"/>
              </a:rPr>
              <a:t>Obtain competent counsel early in the process</a:t>
            </a:r>
          </a:p>
          <a:p>
            <a:pPr eaLnBrk="1" hangingPunct="1">
              <a:lnSpc>
                <a:spcPct val="90000"/>
              </a:lnSpc>
              <a:buClr>
                <a:schemeClr val="tx2"/>
              </a:buClr>
              <a:buFont typeface="Arial" pitchFamily="34" charset="0"/>
              <a:buChar char="•"/>
            </a:pPr>
            <a:r>
              <a:rPr lang="en-US" sz="2800" dirty="0" smtClean="0">
                <a:ea typeface="ＭＳ Ｐゴシック" pitchFamily="34" charset="-128"/>
              </a:rPr>
              <a:t>Pre-bankruptcy</a:t>
            </a:r>
          </a:p>
          <a:p>
            <a:pPr lvl="1" eaLnBrk="1" hangingPunct="1">
              <a:lnSpc>
                <a:spcPct val="90000"/>
              </a:lnSpc>
              <a:buClr>
                <a:schemeClr val="tx2"/>
              </a:buClr>
              <a:buFont typeface="Arial" pitchFamily="34" charset="0"/>
              <a:buChar char="•"/>
            </a:pPr>
            <a:r>
              <a:rPr lang="en-US" sz="2400" dirty="0" smtClean="0">
                <a:ea typeface="ＭＳ Ｐゴシック" pitchFamily="34" charset="-128"/>
              </a:rPr>
              <a:t>Credit counseling required</a:t>
            </a:r>
          </a:p>
          <a:p>
            <a:pPr lvl="1" eaLnBrk="1" hangingPunct="1">
              <a:lnSpc>
                <a:spcPct val="90000"/>
              </a:lnSpc>
              <a:buClr>
                <a:schemeClr val="tx2"/>
              </a:buClr>
              <a:buFont typeface="Arial" pitchFamily="34" charset="0"/>
              <a:buChar char="•"/>
            </a:pPr>
            <a:r>
              <a:rPr lang="en-US" sz="2400" dirty="0" smtClean="0">
                <a:ea typeface="ＭＳ Ｐゴシック" pitchFamily="34" charset="-128"/>
              </a:rPr>
              <a:t>You must provide documentation to support scheduled expenses especially high medical, and a history of expenses school tuition or 401k and church donations.</a:t>
            </a:r>
          </a:p>
          <a:p>
            <a:pPr eaLnBrk="1" hangingPunct="1">
              <a:lnSpc>
                <a:spcPct val="90000"/>
              </a:lnSpc>
            </a:pPr>
            <a:endParaRPr lang="en-US" sz="2800" dirty="0" smtClean="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Grp="1" noChangeArrowheads="1"/>
          </p:cNvSpPr>
          <p:nvPr>
            <p:ph type="title"/>
          </p:nvPr>
        </p:nvSpPr>
        <p:spPr/>
        <p:txBody>
          <a:bodyPr/>
          <a:lstStyle/>
          <a:p>
            <a:pPr eaLnBrk="1" hangingPunct="1"/>
            <a:r>
              <a:rPr lang="en-US" dirty="0" smtClean="0">
                <a:ea typeface="ＭＳ Ｐゴシック" pitchFamily="34" charset="-128"/>
              </a:rPr>
              <a:t>The Bankruptcy Automatic </a:t>
            </a:r>
            <a:r>
              <a:rPr lang="en-US" dirty="0" smtClean="0">
                <a:ea typeface="ＭＳ Ｐゴシック" pitchFamily="34" charset="-128"/>
              </a:rPr>
              <a:t>Stay</a:t>
            </a:r>
          </a:p>
        </p:txBody>
      </p:sp>
      <p:sp>
        <p:nvSpPr>
          <p:cNvPr id="11267" name="Text Box 6"/>
          <p:cNvSpPr>
            <a:spLocks noGrp="1" noChangeArrowheads="1"/>
          </p:cNvSpPr>
          <p:nvPr>
            <p:ph type="body" idx="1"/>
          </p:nvPr>
        </p:nvSpPr>
        <p:spPr>
          <a:xfrm>
            <a:off x="838200" y="1981200"/>
            <a:ext cx="8110538" cy="4191000"/>
          </a:xfrm>
        </p:spPr>
        <p:txBody>
          <a:bodyPr/>
          <a:lstStyle/>
          <a:p>
            <a:pPr>
              <a:lnSpc>
                <a:spcPct val="110000"/>
              </a:lnSpc>
              <a:spcBef>
                <a:spcPct val="0"/>
              </a:spcBef>
              <a:buClr>
                <a:schemeClr val="tx2"/>
              </a:buClr>
              <a:tabLst>
                <a:tab pos="1493838" algn="l"/>
              </a:tabLst>
            </a:pPr>
            <a:r>
              <a:rPr lang="en-US" sz="2400" dirty="0" smtClean="0">
                <a:latin typeface="Arial" pitchFamily="34" charset="0"/>
                <a:ea typeface="ＭＳ Ｐゴシック" pitchFamily="34" charset="-128"/>
              </a:rPr>
              <a:t>The Bankruptcy stay is a temporary court order in effect until the permanent stay court order is issued at the end</a:t>
            </a:r>
          </a:p>
          <a:p>
            <a:pPr>
              <a:lnSpc>
                <a:spcPct val="110000"/>
              </a:lnSpc>
              <a:spcBef>
                <a:spcPct val="0"/>
              </a:spcBef>
              <a:buClr>
                <a:schemeClr val="tx2"/>
              </a:buClr>
              <a:tabLst>
                <a:tab pos="1493838" algn="l"/>
              </a:tabLst>
            </a:pPr>
            <a:r>
              <a:rPr lang="en-US" sz="2400" dirty="0" smtClean="0">
                <a:latin typeface="Arial" pitchFamily="34" charset="0"/>
                <a:ea typeface="ＭＳ Ｐゴシック" pitchFamily="34" charset="-128"/>
              </a:rPr>
              <a:t>Prohibits </a:t>
            </a:r>
            <a:r>
              <a:rPr lang="en-US" sz="2400" dirty="0" smtClean="0">
                <a:latin typeface="Arial" pitchFamily="34" charset="0"/>
                <a:ea typeface="ＭＳ Ｐゴシック" pitchFamily="34" charset="-128"/>
              </a:rPr>
              <a:t>most efforts to collect debt or enforce liens</a:t>
            </a:r>
          </a:p>
          <a:p>
            <a:pPr>
              <a:lnSpc>
                <a:spcPct val="110000"/>
              </a:lnSpc>
              <a:spcBef>
                <a:spcPct val="0"/>
              </a:spcBef>
              <a:buClr>
                <a:schemeClr val="tx2"/>
              </a:buClr>
              <a:tabLst>
                <a:tab pos="1493838" algn="l"/>
              </a:tabLst>
            </a:pPr>
            <a:r>
              <a:rPr lang="en-US" sz="2400" dirty="0" smtClean="0">
                <a:latin typeface="Arial" pitchFamily="34" charset="0"/>
                <a:ea typeface="ＭＳ Ｐゴシック" pitchFamily="34" charset="-128"/>
              </a:rPr>
              <a:t>Stops home foreclosures, whether judicial or non-judicial process up to moment of sale</a:t>
            </a:r>
          </a:p>
          <a:p>
            <a:pPr>
              <a:lnSpc>
                <a:spcPct val="110000"/>
              </a:lnSpc>
              <a:spcBef>
                <a:spcPct val="0"/>
              </a:spcBef>
              <a:buClr>
                <a:schemeClr val="tx2"/>
              </a:buClr>
              <a:tabLst>
                <a:tab pos="1493838" algn="l"/>
              </a:tabLst>
            </a:pPr>
            <a:r>
              <a:rPr lang="en-US" sz="2400" dirty="0" smtClean="0">
                <a:latin typeface="Arial" pitchFamily="34" charset="0"/>
                <a:ea typeface="ＭＳ Ｐゴシック" pitchFamily="34" charset="-128"/>
              </a:rPr>
              <a:t>Automatic, no need for injunction or posting of bond </a:t>
            </a:r>
          </a:p>
          <a:p>
            <a:pPr>
              <a:lnSpc>
                <a:spcPct val="110000"/>
              </a:lnSpc>
              <a:spcBef>
                <a:spcPct val="0"/>
              </a:spcBef>
              <a:buClr>
                <a:schemeClr val="tx2"/>
              </a:buClr>
              <a:tabLst>
                <a:tab pos="1493838" algn="l"/>
              </a:tabLst>
            </a:pPr>
            <a:r>
              <a:rPr lang="en-US" sz="2400" dirty="0" smtClean="0">
                <a:latin typeface="Arial" pitchFamily="34" charset="0"/>
                <a:ea typeface="ＭＳ Ｐゴシック" pitchFamily="34" charset="-128"/>
              </a:rPr>
              <a:t>There are 27 Exceptions to the Stay!  Thankfully you don’t have to know </a:t>
            </a:r>
            <a:r>
              <a:rPr lang="en-US" sz="2400" dirty="0" smtClean="0">
                <a:latin typeface="Arial" pitchFamily="34" charset="0"/>
                <a:ea typeface="ＭＳ Ｐゴシック" pitchFamily="34" charset="-128"/>
              </a:rPr>
              <a:t>them all. </a:t>
            </a:r>
            <a:endParaRPr lang="en-US" sz="2400" dirty="0" smtClean="0">
              <a:latin typeface="Arial" pitchFamily="34" charset="0"/>
              <a:ea typeface="ＭＳ Ｐゴシック" pitchFamily="34" charset="-128"/>
            </a:endParaRPr>
          </a:p>
          <a:p>
            <a:pPr lvl="1">
              <a:lnSpc>
                <a:spcPct val="110000"/>
              </a:lnSpc>
              <a:spcBef>
                <a:spcPct val="0"/>
              </a:spcBef>
              <a:buClr>
                <a:schemeClr val="tx2"/>
              </a:buClr>
              <a:tabLst>
                <a:tab pos="1493838" algn="l"/>
              </a:tabLst>
            </a:pPr>
            <a:r>
              <a:rPr lang="en-US" sz="2000" dirty="0" smtClean="0">
                <a:latin typeface="Arial" pitchFamily="34" charset="0"/>
                <a:ea typeface="ＭＳ Ｐゴシック" pitchFamily="34" charset="-128"/>
              </a:rPr>
              <a:t>Residential tenant evictions</a:t>
            </a:r>
          </a:p>
          <a:p>
            <a:pPr lvl="1">
              <a:lnSpc>
                <a:spcPct val="110000"/>
              </a:lnSpc>
              <a:spcBef>
                <a:spcPct val="0"/>
              </a:spcBef>
              <a:buClr>
                <a:schemeClr val="tx2"/>
              </a:buClr>
              <a:tabLst>
                <a:tab pos="1493838" algn="l"/>
              </a:tabLst>
            </a:pPr>
            <a:r>
              <a:rPr lang="en-US" sz="2000" dirty="0" smtClean="0">
                <a:latin typeface="Arial" pitchFamily="34" charset="0"/>
                <a:ea typeface="ＭＳ Ｐゴシック" pitchFamily="34" charset="-128"/>
              </a:rPr>
              <a:t>Repeat bankruptcy </a:t>
            </a:r>
            <a:r>
              <a:rPr lang="en-US" sz="2000" dirty="0" smtClean="0">
                <a:latin typeface="Arial" pitchFamily="34" charset="0"/>
                <a:ea typeface="ＭＳ Ｐゴシック" pitchFamily="34" charset="-128"/>
              </a:rPr>
              <a:t>filers must file motions at the start of case</a:t>
            </a:r>
            <a:endParaRPr lang="en-US" sz="2000" dirty="0" smtClean="0">
              <a:latin typeface="Arial" pitchFamily="34" charset="0"/>
              <a:ea typeface="ＭＳ Ｐゴシック" pitchFamily="34" charset="-128"/>
            </a:endParaRPr>
          </a:p>
          <a:p>
            <a:pPr lvl="1">
              <a:lnSpc>
                <a:spcPct val="110000"/>
              </a:lnSpc>
              <a:spcBef>
                <a:spcPct val="0"/>
              </a:spcBef>
              <a:buClr>
                <a:schemeClr val="tx2"/>
              </a:buClr>
              <a:tabLst>
                <a:tab pos="1493838" algn="l"/>
              </a:tabLst>
            </a:pPr>
            <a:r>
              <a:rPr lang="en-US" sz="2000" dirty="0" smtClean="0">
                <a:latin typeface="Arial" pitchFamily="34" charset="0"/>
                <a:ea typeface="ＭＳ Ｐゴシック" pitchFamily="34" charset="-128"/>
              </a:rPr>
              <a:t>Child Support Alimony and Domestic Matters</a:t>
            </a:r>
          </a:p>
          <a:p>
            <a:pPr lvl="1">
              <a:lnSpc>
                <a:spcPct val="110000"/>
              </a:lnSpc>
              <a:spcBef>
                <a:spcPct val="0"/>
              </a:spcBef>
              <a:buClr>
                <a:schemeClr val="tx2"/>
              </a:buClr>
              <a:tabLst>
                <a:tab pos="1493838" algn="l"/>
              </a:tabLst>
            </a:pPr>
            <a:r>
              <a:rPr lang="en-US" sz="2000" dirty="0" smtClean="0">
                <a:latin typeface="Arial" pitchFamily="34" charset="0"/>
                <a:ea typeface="ＭＳ Ｐゴシック" pitchFamily="34" charset="-128"/>
              </a:rPr>
              <a:t>Criminal Restitution</a:t>
            </a:r>
          </a:p>
          <a:p>
            <a:pPr lvl="1">
              <a:lnSpc>
                <a:spcPct val="110000"/>
              </a:lnSpc>
              <a:spcBef>
                <a:spcPct val="0"/>
              </a:spcBef>
              <a:buClr>
                <a:schemeClr val="tx2"/>
              </a:buClr>
              <a:tabLst>
                <a:tab pos="1493838" algn="l"/>
              </a:tabLst>
            </a:pPr>
            <a:endParaRPr lang="en-US" sz="2000" dirty="0" smtClean="0">
              <a:latin typeface="Arial" pitchFamily="34" charset="0"/>
              <a:ea typeface="ＭＳ Ｐゴシック" pitchFamily="34" charset="-128"/>
            </a:endParaRPr>
          </a:p>
          <a:p>
            <a:pPr lvl="1">
              <a:lnSpc>
                <a:spcPct val="110000"/>
              </a:lnSpc>
              <a:spcBef>
                <a:spcPct val="0"/>
              </a:spcBef>
              <a:buClr>
                <a:schemeClr val="tx2"/>
              </a:buClr>
              <a:buFont typeface="Times"/>
              <a:buNone/>
              <a:tabLst>
                <a:tab pos="1493838" algn="l"/>
              </a:tabLst>
            </a:pPr>
            <a:endParaRPr lang="en-US" sz="1400" dirty="0" smtClean="0">
              <a:latin typeface="Arial" pitchFamily="34" charset="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title"/>
          </p:nvPr>
        </p:nvSpPr>
        <p:spPr/>
        <p:txBody>
          <a:bodyPr/>
          <a:lstStyle/>
          <a:p>
            <a:pPr eaLnBrk="1" hangingPunct="1"/>
            <a:r>
              <a:rPr lang="en-US" smtClean="0">
                <a:ea typeface="ＭＳ Ｐゴシック" pitchFamily="34" charset="-128"/>
              </a:rPr>
              <a:t>Repeat Filings</a:t>
            </a:r>
          </a:p>
        </p:txBody>
      </p:sp>
      <p:sp>
        <p:nvSpPr>
          <p:cNvPr id="12291" name="Rectangle 1032"/>
          <p:cNvSpPr>
            <a:spLocks noGrp="1" noChangeArrowheads="1"/>
          </p:cNvSpPr>
          <p:nvPr>
            <p:ph type="body" idx="1"/>
          </p:nvPr>
        </p:nvSpPr>
        <p:spPr>
          <a:xfrm>
            <a:off x="762000" y="1905000"/>
            <a:ext cx="8261350" cy="4800600"/>
          </a:xfrm>
        </p:spPr>
        <p:txBody>
          <a:bodyPr/>
          <a:lstStyle/>
          <a:p>
            <a:pPr eaLnBrk="1" hangingPunct="1">
              <a:lnSpc>
                <a:spcPct val="90000"/>
              </a:lnSpc>
              <a:buFont typeface="Times"/>
              <a:buNone/>
            </a:pPr>
            <a:r>
              <a:rPr lang="en-US" sz="2300" b="1" smtClean="0">
                <a:ea typeface="ＭＳ Ｐゴシック" pitchFamily="34" charset="-128"/>
              </a:rPr>
              <a:t>PRIOR DISMISSED CASE WITHIN ONE YEAR OF FILING</a:t>
            </a:r>
            <a:endParaRPr lang="en-US" sz="2800" smtClean="0">
              <a:ea typeface="ＭＳ Ｐゴシック" pitchFamily="34" charset="-128"/>
            </a:endParaRPr>
          </a:p>
          <a:p>
            <a:pPr eaLnBrk="1" hangingPunct="1">
              <a:lnSpc>
                <a:spcPct val="90000"/>
              </a:lnSpc>
              <a:spcBef>
                <a:spcPct val="75000"/>
              </a:spcBef>
              <a:buClr>
                <a:schemeClr val="tx2"/>
              </a:buClr>
            </a:pPr>
            <a:r>
              <a:rPr lang="en-US" sz="2000" smtClean="0">
                <a:ea typeface="ＭＳ Ｐゴシック" pitchFamily="34" charset="-128"/>
              </a:rPr>
              <a:t>Automatic stay expires 30 days after petition date in individual chapter 7, 11, or 13 case</a:t>
            </a:r>
          </a:p>
          <a:p>
            <a:pPr eaLnBrk="1" hangingPunct="1">
              <a:lnSpc>
                <a:spcPct val="90000"/>
              </a:lnSpc>
              <a:spcBef>
                <a:spcPct val="75000"/>
              </a:spcBef>
              <a:buClr>
                <a:schemeClr val="tx2"/>
              </a:buClr>
            </a:pPr>
            <a:r>
              <a:rPr lang="en-US" sz="2000" smtClean="0">
                <a:ea typeface="ＭＳ Ｐゴシック" pitchFamily="34" charset="-128"/>
              </a:rPr>
              <a:t>Court may extend stay as to all or some creditors if motion must be filed before 30 days expires</a:t>
            </a:r>
          </a:p>
          <a:p>
            <a:pPr eaLnBrk="1" hangingPunct="1">
              <a:lnSpc>
                <a:spcPct val="90000"/>
              </a:lnSpc>
              <a:spcBef>
                <a:spcPct val="75000"/>
              </a:spcBef>
              <a:buClr>
                <a:schemeClr val="tx2"/>
              </a:buClr>
            </a:pPr>
            <a:r>
              <a:rPr lang="en-US" sz="2000" smtClean="0">
                <a:ea typeface="ＭＳ Ｐゴシック" pitchFamily="34" charset="-128"/>
              </a:rPr>
              <a:t>Must demonstrate case filed in good faith with respect to creditors to be stayed</a:t>
            </a:r>
          </a:p>
          <a:p>
            <a:pPr eaLnBrk="1" hangingPunct="1">
              <a:lnSpc>
                <a:spcPct val="90000"/>
              </a:lnSpc>
              <a:spcBef>
                <a:spcPct val="75000"/>
              </a:spcBef>
              <a:buClr>
                <a:schemeClr val="tx2"/>
              </a:buClr>
            </a:pPr>
            <a:r>
              <a:rPr lang="en-US" sz="2000" smtClean="0">
                <a:ea typeface="ＭＳ Ｐゴシック" pitchFamily="34" charset="-128"/>
              </a:rPr>
              <a:t>Debtor may need to rebut presumption of bad faith</a:t>
            </a:r>
          </a:p>
          <a:p>
            <a:pPr eaLnBrk="1" hangingPunct="1">
              <a:lnSpc>
                <a:spcPct val="90000"/>
              </a:lnSpc>
              <a:spcBef>
                <a:spcPct val="75000"/>
              </a:spcBef>
              <a:buClr>
                <a:schemeClr val="tx2"/>
              </a:buClr>
              <a:buFont typeface="Times"/>
              <a:buNone/>
            </a:pPr>
            <a:r>
              <a:rPr lang="en-US" sz="2000" b="1" smtClean="0">
                <a:ea typeface="ＭＳ Ｐゴシック" pitchFamily="34" charset="-128"/>
              </a:rPr>
              <a:t>TWO OR MORE CASES DISMISSED WITHIN ONE YEAR OF FILING</a:t>
            </a:r>
            <a:endParaRPr lang="en-US" sz="2000" smtClean="0">
              <a:ea typeface="ＭＳ Ｐゴシック" pitchFamily="34" charset="-128"/>
            </a:endParaRPr>
          </a:p>
          <a:p>
            <a:pPr eaLnBrk="1" hangingPunct="1">
              <a:lnSpc>
                <a:spcPct val="90000"/>
              </a:lnSpc>
              <a:spcBef>
                <a:spcPct val="75000"/>
              </a:spcBef>
              <a:buClr>
                <a:schemeClr val="tx2"/>
              </a:buClr>
            </a:pPr>
            <a:r>
              <a:rPr lang="en-US" sz="1800" smtClean="0">
                <a:ea typeface="ＭＳ Ｐゴシック" pitchFamily="34" charset="-128"/>
              </a:rPr>
              <a:t>Automatic stay does not go into effect upon filing</a:t>
            </a:r>
            <a:endParaRPr lang="en-US" sz="2800" smtClean="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762000" y="1981200"/>
            <a:ext cx="8382000" cy="4343400"/>
          </a:xfrm>
        </p:spPr>
        <p:txBody>
          <a:bodyPr/>
          <a:lstStyle/>
          <a:p>
            <a:pPr marL="0" indent="0" eaLnBrk="1" hangingPunct="1">
              <a:lnSpc>
                <a:spcPct val="130000"/>
              </a:lnSpc>
              <a:buClr>
                <a:schemeClr val="tx2"/>
              </a:buClr>
            </a:pPr>
            <a:r>
              <a:rPr lang="en-US" sz="2800" dirty="0" smtClean="0">
                <a:ea typeface="ＭＳ Ｐゴシック" pitchFamily="34" charset="-128"/>
              </a:rPr>
              <a:t>  The Bankruptcy Estate is that property that you own at the time of filing, plus any property you transferred for less than it’s value prior to filing and property you may inherit within 6 months after.</a:t>
            </a:r>
          </a:p>
          <a:p>
            <a:pPr marL="0" indent="0" eaLnBrk="1" hangingPunct="1">
              <a:lnSpc>
                <a:spcPct val="130000"/>
              </a:lnSpc>
              <a:buClr>
                <a:schemeClr val="tx2"/>
              </a:buClr>
            </a:pPr>
            <a:r>
              <a:rPr lang="en-US" sz="2800" dirty="0" smtClean="0">
                <a:ea typeface="ＭＳ Ｐゴシック" pitchFamily="34" charset="-128"/>
              </a:rPr>
              <a:t>  Property Exempted from the Estate</a:t>
            </a:r>
            <a:endParaRPr lang="en-US" sz="1000" dirty="0" smtClean="0">
              <a:ea typeface="ＭＳ Ｐゴシック" pitchFamily="34" charset="-128"/>
            </a:endParaRPr>
          </a:p>
          <a:p>
            <a:pPr marL="401638" lvl="1" indent="-1588" eaLnBrk="1" hangingPunct="1">
              <a:lnSpc>
                <a:spcPct val="130000"/>
              </a:lnSpc>
              <a:buClr>
                <a:schemeClr val="tx2"/>
              </a:buClr>
            </a:pPr>
            <a:r>
              <a:rPr lang="en-US" sz="2400" dirty="0" smtClean="0">
                <a:ea typeface="ＭＳ Ｐゴシック" pitchFamily="34" charset="-128"/>
              </a:rPr>
              <a:t> Exemptions don’t protect against foreclosure of  	mortgage (Exemptions may allow you to avoid a  	judgment lien but statutory liens </a:t>
            </a:r>
            <a:r>
              <a:rPr lang="en-US" sz="2400" dirty="0" smtClean="0">
                <a:ea typeface="ＭＳ Ｐゴシック" pitchFamily="34" charset="-128"/>
              </a:rPr>
              <a:t>such as tax liens can            	only be valued and not avoided.</a:t>
            </a:r>
            <a:endParaRPr lang="en-US" sz="2400" dirty="0" smtClean="0">
              <a:ea typeface="ＭＳ Ｐゴシック" pitchFamily="34" charset="-128"/>
            </a:endParaRPr>
          </a:p>
        </p:txBody>
      </p:sp>
      <p:sp>
        <p:nvSpPr>
          <p:cNvPr id="13315" name="Rectangle 4"/>
          <p:cNvSpPr>
            <a:spLocks noGrp="1" noChangeArrowheads="1"/>
          </p:cNvSpPr>
          <p:nvPr>
            <p:ph type="title"/>
          </p:nvPr>
        </p:nvSpPr>
        <p:spPr/>
        <p:txBody>
          <a:bodyPr/>
          <a:lstStyle/>
          <a:p>
            <a:pPr eaLnBrk="1" hangingPunct="1"/>
            <a:r>
              <a:rPr lang="en-US" smtClean="0">
                <a:ea typeface="ＭＳ Ｐゴシック" pitchFamily="34" charset="-128"/>
              </a:rPr>
              <a:t>Exemptions</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ea typeface="ＭＳ Ｐゴシック" pitchFamily="34" charset="-128"/>
              </a:rPr>
              <a:t>Kentucky uses the Federal Exemptions </a:t>
            </a:r>
          </a:p>
        </p:txBody>
      </p:sp>
      <p:sp>
        <p:nvSpPr>
          <p:cNvPr id="3" name="Content Placeholder 2"/>
          <p:cNvSpPr>
            <a:spLocks noGrp="1"/>
          </p:cNvSpPr>
          <p:nvPr>
            <p:ph idx="1"/>
          </p:nvPr>
        </p:nvSpPr>
        <p:spPr/>
        <p:txBody>
          <a:bodyPr/>
          <a:lstStyle/>
          <a:p>
            <a:pPr>
              <a:buClr>
                <a:schemeClr val="tx2">
                  <a:lumMod val="75000"/>
                </a:schemeClr>
              </a:buClr>
              <a:buFont typeface="Times" charset="0"/>
              <a:buChar char="•"/>
              <a:defRPr/>
            </a:pPr>
            <a:r>
              <a:rPr lang="en-US" sz="2800" dirty="0" smtClean="0"/>
              <a:t>The homestead </a:t>
            </a:r>
            <a:r>
              <a:rPr lang="en-US" sz="2800" dirty="0" smtClean="0"/>
              <a:t>exemption </a:t>
            </a:r>
            <a:r>
              <a:rPr lang="en-US" sz="2800" dirty="0" smtClean="0"/>
              <a:t>is limited in </a:t>
            </a:r>
            <a:r>
              <a:rPr lang="en-US" sz="2800" dirty="0" smtClean="0"/>
              <a:t>Kentucky to approximately </a:t>
            </a:r>
            <a:r>
              <a:rPr lang="en-US" sz="2800" dirty="0" smtClean="0"/>
              <a:t>23,000 </a:t>
            </a:r>
            <a:r>
              <a:rPr lang="en-US" sz="2800" dirty="0" smtClean="0"/>
              <a:t>dollars per person on the </a:t>
            </a:r>
            <a:r>
              <a:rPr lang="en-US" sz="2800" dirty="0" smtClean="0"/>
              <a:t>residential Deed</a:t>
            </a:r>
            <a:r>
              <a:rPr lang="en-US" sz="2800" dirty="0" smtClean="0"/>
              <a:t>.  Married couple both on the Deed would have about </a:t>
            </a:r>
            <a:r>
              <a:rPr lang="en-US" sz="2800" dirty="0" smtClean="0"/>
              <a:t>46,000 </a:t>
            </a:r>
            <a:r>
              <a:rPr lang="en-US" sz="2800" dirty="0" smtClean="0"/>
              <a:t>allowed in equity.  </a:t>
            </a:r>
            <a:r>
              <a:rPr lang="en-US" sz="2800" dirty="0" smtClean="0"/>
              <a:t>This amount increases annually. </a:t>
            </a:r>
            <a:r>
              <a:rPr lang="en-US" sz="2800" dirty="0" smtClean="0"/>
              <a:t>The exemption may be used for other property but then it decreases by ½ to 11,500.</a:t>
            </a:r>
            <a:endParaRPr lang="en-US" sz="2800" dirty="0" smtClean="0"/>
          </a:p>
          <a:p>
            <a:pPr lvl="1">
              <a:buClr>
                <a:schemeClr val="tx2">
                  <a:lumMod val="75000"/>
                </a:schemeClr>
              </a:buClr>
              <a:buFont typeface="Times" charset="0"/>
              <a:buChar char="•"/>
              <a:defRPr/>
            </a:pPr>
            <a:r>
              <a:rPr lang="en-US" dirty="0" smtClean="0"/>
              <a:t>Other exemptions exist for other property. </a:t>
            </a:r>
          </a:p>
          <a:p>
            <a:pPr lvl="1">
              <a:buClr>
                <a:schemeClr val="tx2">
                  <a:lumMod val="75000"/>
                </a:schemeClr>
              </a:buClr>
              <a:buFont typeface="Times" charset="0"/>
              <a:buChar char="•"/>
              <a:defRPr/>
            </a:pPr>
            <a:r>
              <a:rPr lang="en-US" dirty="0" smtClean="0"/>
              <a:t>Kentucky and the Federal exemptions have constant cost of living increases.  </a:t>
            </a:r>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533400"/>
            <a:ext cx="9034463" cy="1090613"/>
          </a:xfrm>
        </p:spPr>
        <p:txBody>
          <a:bodyPr/>
          <a:lstStyle/>
          <a:p>
            <a:pPr algn="ctr" eaLnBrk="1" hangingPunct="1"/>
            <a:r>
              <a:rPr lang="en-US" dirty="0" smtClean="0">
                <a:ea typeface="ＭＳ Ｐゴシック" pitchFamily="34" charset="-128"/>
              </a:rPr>
              <a:t>Modifying Mortgages </a:t>
            </a:r>
            <a:r>
              <a:rPr lang="en-US" dirty="0" smtClean="0">
                <a:ea typeface="ＭＳ Ｐゴシック" pitchFamily="34" charset="-128"/>
              </a:rPr>
              <a:t>in Chapter 13</a:t>
            </a:r>
          </a:p>
        </p:txBody>
      </p:sp>
      <p:sp>
        <p:nvSpPr>
          <p:cNvPr id="15363" name="Rectangle 3"/>
          <p:cNvSpPr>
            <a:spLocks noGrp="1" noChangeArrowheads="1"/>
          </p:cNvSpPr>
          <p:nvPr>
            <p:ph type="body" idx="1"/>
          </p:nvPr>
        </p:nvSpPr>
        <p:spPr/>
        <p:txBody>
          <a:bodyPr/>
          <a:lstStyle/>
          <a:p>
            <a:pPr lvl="1" eaLnBrk="1" hangingPunct="1">
              <a:lnSpc>
                <a:spcPct val="90000"/>
              </a:lnSpc>
              <a:spcAft>
                <a:spcPts val="1200"/>
              </a:spcAft>
              <a:buClr>
                <a:schemeClr val="tx2"/>
              </a:buClr>
            </a:pPr>
            <a:r>
              <a:rPr lang="en-US" sz="2400" dirty="0" smtClean="0">
                <a:ea typeface="ＭＳ Ｐゴシック" pitchFamily="34" charset="-128"/>
              </a:rPr>
              <a:t>Currently a Bankruptcy may not modify </a:t>
            </a:r>
            <a:r>
              <a:rPr lang="en-US" sz="2400" dirty="0" smtClean="0">
                <a:ea typeface="ＭＳ Ｐゴシック" pitchFamily="34" charset="-128"/>
              </a:rPr>
              <a:t>long </a:t>
            </a:r>
            <a:r>
              <a:rPr lang="en-US" sz="2400" dirty="0" smtClean="0">
                <a:ea typeface="ＭＳ Ｐゴシック" pitchFamily="34" charset="-128"/>
              </a:rPr>
              <a:t>term </a:t>
            </a:r>
            <a:r>
              <a:rPr lang="en-US" sz="2400" dirty="0" smtClean="0">
                <a:ea typeface="ＭＳ Ｐゴシック" pitchFamily="34" charset="-128"/>
              </a:rPr>
              <a:t>residential first </a:t>
            </a:r>
            <a:r>
              <a:rPr lang="en-US" sz="2400" dirty="0" smtClean="0">
                <a:ea typeface="ＭＳ Ｐゴシック" pitchFamily="34" charset="-128"/>
              </a:rPr>
              <a:t>mortgages: </a:t>
            </a:r>
            <a:r>
              <a:rPr lang="en-US" sz="2400" dirty="0" smtClean="0">
                <a:ea typeface="ＭＳ Ｐゴシック" pitchFamily="34" charset="-128"/>
                <a:cs typeface="Arial" pitchFamily="34" charset="0"/>
              </a:rPr>
              <a:t>§</a:t>
            </a:r>
            <a:r>
              <a:rPr lang="en-US" sz="2400" dirty="0" smtClean="0">
                <a:ea typeface="ＭＳ Ｐゴシック" pitchFamily="34" charset="-128"/>
              </a:rPr>
              <a:t>1322(c).  However </a:t>
            </a:r>
            <a:r>
              <a:rPr lang="en-US" sz="2400" dirty="0" smtClean="0">
                <a:ea typeface="ＭＳ Ｐゴシック" pitchFamily="34" charset="-128"/>
              </a:rPr>
              <a:t>residential second </a:t>
            </a:r>
            <a:r>
              <a:rPr lang="en-US" sz="2400" dirty="0" smtClean="0">
                <a:ea typeface="ＭＳ Ｐゴシック" pitchFamily="34" charset="-128"/>
              </a:rPr>
              <a:t>mortgage that has no equity may be </a:t>
            </a:r>
            <a:r>
              <a:rPr lang="en-US" sz="2400" dirty="0" smtClean="0">
                <a:ea typeface="ＭＳ Ｐゴシック" pitchFamily="34" charset="-128"/>
              </a:rPr>
              <a:t>eliminated </a:t>
            </a:r>
            <a:r>
              <a:rPr lang="en-US" sz="2400" dirty="0" smtClean="0">
                <a:ea typeface="ＭＳ Ｐゴシック" pitchFamily="34" charset="-128"/>
              </a:rPr>
              <a:t>by 522(f) motions </a:t>
            </a:r>
            <a:r>
              <a:rPr lang="en-US" sz="2400" dirty="0" smtClean="0">
                <a:ea typeface="ＭＳ Ｐゴシック" pitchFamily="34" charset="-128"/>
              </a:rPr>
              <a:t>to strip the mortgage and </a:t>
            </a:r>
            <a:r>
              <a:rPr lang="en-US" sz="2400" dirty="0" smtClean="0">
                <a:ea typeface="ＭＳ Ｐゴシック" pitchFamily="34" charset="-128"/>
              </a:rPr>
              <a:t>language in a Chapter 13 plan</a:t>
            </a:r>
          </a:p>
          <a:p>
            <a:pPr lvl="2" eaLnBrk="1" hangingPunct="1">
              <a:lnSpc>
                <a:spcPct val="90000"/>
              </a:lnSpc>
              <a:spcAft>
                <a:spcPts val="1200"/>
              </a:spcAft>
            </a:pPr>
            <a:r>
              <a:rPr lang="en-US" dirty="0" smtClean="0">
                <a:ea typeface="ＭＳ Ｐゴシック" pitchFamily="34" charset="-128"/>
              </a:rPr>
              <a:t>No “</a:t>
            </a:r>
            <a:r>
              <a:rPr lang="en-US" dirty="0" err="1" smtClean="0">
                <a:ea typeface="ＭＳ Ｐゴシック" pitchFamily="34" charset="-128"/>
              </a:rPr>
              <a:t>cramdown</a:t>
            </a:r>
            <a:r>
              <a:rPr lang="en-US" dirty="0" smtClean="0">
                <a:ea typeface="ＭＳ Ｐゴシック" pitchFamily="34" charset="-128"/>
              </a:rPr>
              <a:t>” or “strip down” of </a:t>
            </a:r>
            <a:r>
              <a:rPr lang="en-US" dirty="0" smtClean="0">
                <a:ea typeface="ＭＳ Ｐゴシック" pitchFamily="34" charset="-128"/>
              </a:rPr>
              <a:t>principal</a:t>
            </a:r>
            <a:endParaRPr lang="en-US" dirty="0" smtClean="0">
              <a:ea typeface="ＭＳ Ｐゴシック" pitchFamily="34" charset="-128"/>
            </a:endParaRPr>
          </a:p>
          <a:p>
            <a:pPr lvl="2" eaLnBrk="1" hangingPunct="1">
              <a:lnSpc>
                <a:spcPct val="90000"/>
              </a:lnSpc>
              <a:spcAft>
                <a:spcPts val="1200"/>
              </a:spcAft>
            </a:pPr>
            <a:r>
              <a:rPr lang="en-US" dirty="0" smtClean="0">
                <a:ea typeface="ＭＳ Ｐゴシック" pitchFamily="34" charset="-128"/>
              </a:rPr>
              <a:t>No change in interest rate</a:t>
            </a:r>
          </a:p>
          <a:p>
            <a:pPr lvl="2" eaLnBrk="1" hangingPunct="1">
              <a:lnSpc>
                <a:spcPct val="90000"/>
              </a:lnSpc>
              <a:spcAft>
                <a:spcPts val="1200"/>
              </a:spcAft>
            </a:pPr>
            <a:r>
              <a:rPr lang="en-US" dirty="0" smtClean="0">
                <a:ea typeface="ＭＳ Ｐゴシック" pitchFamily="34" charset="-128"/>
              </a:rPr>
              <a:t>No extension of term</a:t>
            </a:r>
          </a:p>
          <a:p>
            <a:pPr lvl="1" eaLnBrk="1" hangingPunct="1">
              <a:lnSpc>
                <a:spcPct val="90000"/>
              </a:lnSpc>
              <a:spcAft>
                <a:spcPts val="1200"/>
              </a:spcAft>
              <a:buClr>
                <a:schemeClr val="tx2"/>
              </a:buClr>
            </a:pPr>
            <a:r>
              <a:rPr lang="en-US" sz="2400" dirty="0" smtClean="0">
                <a:ea typeface="ＭＳ Ｐゴシック" pitchFamily="34" charset="-128"/>
              </a:rPr>
              <a:t>May not require a lien be released unless the claim is paid in full or until discharge under: </a:t>
            </a:r>
            <a:r>
              <a:rPr lang="en-US" sz="2400" dirty="0" smtClean="0">
                <a:ea typeface="ＭＳ Ｐゴシック" pitchFamily="34" charset="-128"/>
                <a:cs typeface="Arial" pitchFamily="34" charset="0"/>
              </a:rPr>
              <a:t>§</a:t>
            </a:r>
            <a:r>
              <a:rPr lang="en-US" sz="2400" dirty="0" smtClean="0">
                <a:ea typeface="ＭＳ Ｐゴシック" pitchFamily="34" charset="-128"/>
              </a:rPr>
              <a:t>1325(a)(5)  </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533400"/>
            <a:ext cx="9034463" cy="1090613"/>
          </a:xfrm>
        </p:spPr>
        <p:txBody>
          <a:bodyPr/>
          <a:lstStyle/>
          <a:p>
            <a:pPr algn="ctr" eaLnBrk="1" hangingPunct="1"/>
            <a:r>
              <a:rPr lang="en-US" dirty="0" smtClean="0">
                <a:ea typeface="ＭＳ Ｐゴシック" pitchFamily="34" charset="-128"/>
              </a:rPr>
              <a:t>Modifying Mortgages </a:t>
            </a:r>
            <a:r>
              <a:rPr lang="en-US" dirty="0" smtClean="0">
                <a:ea typeface="ＭＳ Ｐゴシック" pitchFamily="34" charset="-128"/>
              </a:rPr>
              <a:t>in Chapter 13</a:t>
            </a:r>
          </a:p>
        </p:txBody>
      </p:sp>
      <p:sp>
        <p:nvSpPr>
          <p:cNvPr id="15363" name="Rectangle 3"/>
          <p:cNvSpPr>
            <a:spLocks noGrp="1" noChangeArrowheads="1"/>
          </p:cNvSpPr>
          <p:nvPr>
            <p:ph type="body" idx="1"/>
          </p:nvPr>
        </p:nvSpPr>
        <p:spPr/>
        <p:txBody>
          <a:bodyPr/>
          <a:lstStyle/>
          <a:p>
            <a:pPr lvl="1" eaLnBrk="1" hangingPunct="1">
              <a:lnSpc>
                <a:spcPct val="90000"/>
              </a:lnSpc>
              <a:spcAft>
                <a:spcPts val="1200"/>
              </a:spcAft>
              <a:buClr>
                <a:schemeClr val="tx2"/>
              </a:buClr>
            </a:pPr>
            <a:r>
              <a:rPr lang="en-US" sz="2400" dirty="0" smtClean="0">
                <a:ea typeface="ＭＳ Ｐゴシック" pitchFamily="34" charset="-128"/>
              </a:rPr>
              <a:t>Although a </a:t>
            </a:r>
            <a:r>
              <a:rPr lang="en-US" sz="2400" dirty="0" smtClean="0">
                <a:ea typeface="ＭＳ Ｐゴシック" pitchFamily="34" charset="-128"/>
              </a:rPr>
              <a:t>Bankruptcy may not modify </a:t>
            </a:r>
            <a:r>
              <a:rPr lang="en-US" sz="2400" dirty="0" smtClean="0">
                <a:ea typeface="ＭＳ Ｐゴシック" pitchFamily="34" charset="-128"/>
              </a:rPr>
              <a:t>long </a:t>
            </a:r>
            <a:r>
              <a:rPr lang="en-US" sz="2400" dirty="0" smtClean="0">
                <a:ea typeface="ＭＳ Ｐゴシック" pitchFamily="34" charset="-128"/>
              </a:rPr>
              <a:t>term </a:t>
            </a:r>
            <a:r>
              <a:rPr lang="en-US" sz="2400" dirty="0" smtClean="0">
                <a:ea typeface="ＭＳ Ｐゴシック" pitchFamily="34" charset="-128"/>
              </a:rPr>
              <a:t>residential first mortgages a Chapter 13 can modify a: </a:t>
            </a:r>
          </a:p>
          <a:p>
            <a:pPr lvl="1" eaLnBrk="1" hangingPunct="1">
              <a:lnSpc>
                <a:spcPct val="90000"/>
              </a:lnSpc>
              <a:spcAft>
                <a:spcPts val="1200"/>
              </a:spcAft>
              <a:buClr>
                <a:schemeClr val="tx2"/>
              </a:buClr>
            </a:pPr>
            <a:r>
              <a:rPr lang="en-US" sz="2400" dirty="0" smtClean="0">
                <a:ea typeface="ＭＳ Ｐゴシック" pitchFamily="34" charset="-128"/>
                <a:cs typeface="Arial" pitchFamily="34" charset="0"/>
              </a:rPr>
              <a:t>Short term residential mortgage</a:t>
            </a:r>
          </a:p>
          <a:p>
            <a:pPr lvl="1" eaLnBrk="1" hangingPunct="1">
              <a:lnSpc>
                <a:spcPct val="90000"/>
              </a:lnSpc>
              <a:spcAft>
                <a:spcPts val="1200"/>
              </a:spcAft>
              <a:buClr>
                <a:schemeClr val="tx2"/>
              </a:buClr>
            </a:pPr>
            <a:r>
              <a:rPr lang="en-US" sz="2400" dirty="0" smtClean="0">
                <a:ea typeface="ＭＳ Ｐゴシック" pitchFamily="34" charset="-128"/>
                <a:cs typeface="Arial" pitchFamily="34" charset="0"/>
              </a:rPr>
              <a:t>Commercial mortgage</a:t>
            </a:r>
          </a:p>
          <a:p>
            <a:pPr lvl="1" eaLnBrk="1" hangingPunct="1">
              <a:lnSpc>
                <a:spcPct val="90000"/>
              </a:lnSpc>
              <a:spcAft>
                <a:spcPts val="1200"/>
              </a:spcAft>
              <a:buClr>
                <a:schemeClr val="tx2"/>
              </a:buClr>
            </a:pPr>
            <a:r>
              <a:rPr lang="en-US" sz="2400" dirty="0" smtClean="0">
                <a:ea typeface="ＭＳ Ｐゴシック" pitchFamily="34" charset="-128"/>
                <a:cs typeface="Arial" pitchFamily="34" charset="0"/>
              </a:rPr>
              <a:t>Vacation home mortgage</a:t>
            </a:r>
          </a:p>
          <a:p>
            <a:pPr lvl="1" eaLnBrk="1" hangingPunct="1">
              <a:lnSpc>
                <a:spcPct val="90000"/>
              </a:lnSpc>
              <a:spcAft>
                <a:spcPts val="1200"/>
              </a:spcAft>
              <a:buClr>
                <a:schemeClr val="tx2"/>
              </a:buClr>
            </a:pPr>
            <a:r>
              <a:rPr lang="en-US" sz="2400" dirty="0" smtClean="0">
                <a:ea typeface="ＭＳ Ｐゴシック" pitchFamily="34" charset="-128"/>
                <a:cs typeface="Arial" pitchFamily="34" charset="0"/>
              </a:rPr>
              <a:t>Mortgage for a second home. </a:t>
            </a:r>
          </a:p>
          <a:p>
            <a:pPr lvl="1" eaLnBrk="1" hangingPunct="1">
              <a:lnSpc>
                <a:spcPct val="90000"/>
              </a:lnSpc>
              <a:spcAft>
                <a:spcPts val="1200"/>
              </a:spcAft>
              <a:buClr>
                <a:schemeClr val="tx2"/>
              </a:buClr>
            </a:pPr>
            <a:r>
              <a:rPr lang="en-US" sz="2400" dirty="0" smtClean="0">
                <a:ea typeface="ＭＳ Ｐゴシック" pitchFamily="34" charset="-128"/>
                <a:cs typeface="Arial" pitchFamily="34" charset="0"/>
              </a:rPr>
              <a:t>Loans that include personal property with security agreement. Ex mortgage for trailer and lot.  </a:t>
            </a:r>
            <a:endParaRPr lang="en-US" sz="2400" dirty="0" smtClean="0">
              <a:ea typeface="ＭＳ Ｐゴシック" pitchFamily="34" charset="-128"/>
              <a:cs typeface="Arial" pitchFamily="34" charset="0"/>
            </a:endParaRPr>
          </a:p>
          <a:p>
            <a:pPr lvl="1" eaLnBrk="1" hangingPunct="1">
              <a:lnSpc>
                <a:spcPct val="90000"/>
              </a:lnSpc>
              <a:spcAft>
                <a:spcPts val="1200"/>
              </a:spcAft>
              <a:buClr>
                <a:schemeClr val="tx2"/>
              </a:buClr>
            </a:pPr>
            <a:endParaRPr lang="en-US" sz="2400" dirty="0" smtClean="0">
              <a:ea typeface="ＭＳ Ｐゴシック" pitchFamily="34" charset="-128"/>
            </a:endParaRPr>
          </a:p>
        </p:txBody>
      </p:sp>
    </p:spTree>
    <p:custDataLst>
      <p:tags r:id="rId1"/>
    </p:custDataLst>
    <p:extLst>
      <p:ext uri="{BB962C8B-B14F-4D97-AF65-F5344CB8AC3E}">
        <p14:creationId xmlns:p14="http://schemas.microsoft.com/office/powerpoint/2010/main" val="4828706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33400"/>
            <a:ext cx="9034463" cy="1090613"/>
          </a:xfrm>
        </p:spPr>
        <p:txBody>
          <a:bodyPr/>
          <a:lstStyle/>
          <a:p>
            <a:pPr algn="ctr" eaLnBrk="1" hangingPunct="1"/>
            <a:r>
              <a:rPr lang="en-US" smtClean="0">
                <a:ea typeface="ＭＳ Ｐゴシック" pitchFamily="34" charset="-128"/>
              </a:rPr>
              <a:t>Language necessary in a Plan</a:t>
            </a:r>
          </a:p>
        </p:txBody>
      </p:sp>
      <p:sp>
        <p:nvSpPr>
          <p:cNvPr id="16387" name="Rectangle 3"/>
          <p:cNvSpPr>
            <a:spLocks noGrp="1" noChangeArrowheads="1"/>
          </p:cNvSpPr>
          <p:nvPr>
            <p:ph type="body" idx="1"/>
          </p:nvPr>
        </p:nvSpPr>
        <p:spPr>
          <a:xfrm>
            <a:off x="912813" y="1752600"/>
            <a:ext cx="8110537" cy="4343400"/>
          </a:xfrm>
        </p:spPr>
        <p:txBody>
          <a:bodyPr/>
          <a:lstStyle/>
          <a:p>
            <a:pPr lvl="1" eaLnBrk="1" hangingPunct="1">
              <a:lnSpc>
                <a:spcPct val="90000"/>
              </a:lnSpc>
              <a:spcAft>
                <a:spcPts val="1200"/>
              </a:spcAft>
              <a:buClr>
                <a:schemeClr val="tx2"/>
              </a:buClr>
            </a:pPr>
            <a:r>
              <a:rPr lang="en-US" sz="2400" dirty="0" smtClean="0">
                <a:ea typeface="ＭＳ Ｐゴシック" pitchFamily="34" charset="-128"/>
              </a:rPr>
              <a:t>Currently a Bankruptcy plan may include language in a plan to strip a lien.  An example of a plan provision is attached as a file link to our website.   </a:t>
            </a:r>
          </a:p>
          <a:p>
            <a:pPr lvl="1" eaLnBrk="1" hangingPunct="1">
              <a:lnSpc>
                <a:spcPct val="90000"/>
              </a:lnSpc>
              <a:spcAft>
                <a:spcPts val="1200"/>
              </a:spcAft>
              <a:buClr>
                <a:schemeClr val="tx2"/>
              </a:buClr>
            </a:pPr>
            <a:r>
              <a:rPr lang="en-US" sz="2400" dirty="0" smtClean="0">
                <a:ea typeface="ＭＳ Ｐゴシック" pitchFamily="34" charset="-128"/>
              </a:rPr>
              <a:t>Some jurisdictions have allowed a 522(f) motion to also strip a second mortgage when a home lacks any equity for the second mortgage to attach to.  </a:t>
            </a:r>
          </a:p>
          <a:p>
            <a:pPr lvl="1" eaLnBrk="1" hangingPunct="1">
              <a:lnSpc>
                <a:spcPct val="90000"/>
              </a:lnSpc>
              <a:spcAft>
                <a:spcPts val="1200"/>
              </a:spcAft>
              <a:buClr>
                <a:schemeClr val="tx2"/>
              </a:buClr>
            </a:pPr>
            <a:r>
              <a:rPr lang="en-US" sz="2400" dirty="0" smtClean="0">
                <a:ea typeface="ＭＳ Ｐゴシック" pitchFamily="34" charset="-128"/>
              </a:rPr>
              <a:t>Attorneys may wish to use both methods to eliminate a second mortgage.</a:t>
            </a:r>
          </a:p>
          <a:p>
            <a:pPr lvl="1" eaLnBrk="1" hangingPunct="1">
              <a:lnSpc>
                <a:spcPct val="90000"/>
              </a:lnSpc>
              <a:spcAft>
                <a:spcPts val="1200"/>
              </a:spcAft>
              <a:buClr>
                <a:schemeClr val="tx2"/>
              </a:buClr>
            </a:pPr>
            <a:r>
              <a:rPr lang="en-US" sz="2400" dirty="0" smtClean="0">
                <a:ea typeface="ＭＳ Ｐゴシック" pitchFamily="34" charset="-128"/>
              </a:rPr>
              <a:t>Judicial liens can be removed if they impair the exemptions.  Income </a:t>
            </a:r>
            <a:r>
              <a:rPr lang="en-US" sz="2400" dirty="0" smtClean="0">
                <a:ea typeface="ＭＳ Ｐゴシック" pitchFamily="34" charset="-128"/>
              </a:rPr>
              <a:t>tax liens </a:t>
            </a:r>
            <a:r>
              <a:rPr lang="en-US" sz="2400" dirty="0" smtClean="0">
                <a:ea typeface="ＭＳ Ｐゴシック" pitchFamily="34" charset="-128"/>
              </a:rPr>
              <a:t>are </a:t>
            </a:r>
            <a:r>
              <a:rPr lang="en-US" sz="2400" dirty="0" err="1" smtClean="0">
                <a:ea typeface="ＭＳ Ｐゴシック" pitchFamily="34" charset="-128"/>
              </a:rPr>
              <a:t>stautory</a:t>
            </a:r>
            <a:r>
              <a:rPr lang="en-US" sz="2400" dirty="0" smtClean="0">
                <a:ea typeface="ＭＳ Ｐゴシック" pitchFamily="34" charset="-128"/>
              </a:rPr>
              <a:t> liens and cannot be removed with these methods see the section on income tax lien removal for income tax liens.   www.Bankruptcy-Divorce.com</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43000" y="762000"/>
            <a:ext cx="8001000" cy="862013"/>
          </a:xfrm>
        </p:spPr>
        <p:txBody>
          <a:bodyPr/>
          <a:lstStyle/>
          <a:p>
            <a:pPr algn="ctr" eaLnBrk="1" hangingPunct="1"/>
            <a:r>
              <a:rPr lang="en-US" smtClean="0">
                <a:ea typeface="ＭＳ Ｐゴシック" pitchFamily="34" charset="-128"/>
              </a:rPr>
              <a:t>Mortgage Claims in Chapter 13</a:t>
            </a:r>
          </a:p>
        </p:txBody>
      </p:sp>
      <p:sp>
        <p:nvSpPr>
          <p:cNvPr id="17411" name="Rectangle 3"/>
          <p:cNvSpPr>
            <a:spLocks noGrp="1" noChangeArrowheads="1"/>
          </p:cNvSpPr>
          <p:nvPr>
            <p:ph type="body" idx="1"/>
          </p:nvPr>
        </p:nvSpPr>
        <p:spPr/>
        <p:txBody>
          <a:bodyPr/>
          <a:lstStyle/>
          <a:p>
            <a:pPr lvl="1" eaLnBrk="1" hangingPunct="1">
              <a:lnSpc>
                <a:spcPct val="90000"/>
              </a:lnSpc>
              <a:spcAft>
                <a:spcPts val="1200"/>
              </a:spcAft>
              <a:buClr>
                <a:schemeClr val="tx2"/>
              </a:buClr>
            </a:pPr>
            <a:r>
              <a:rPr lang="en-US" dirty="0" smtClean="0">
                <a:ea typeface="ＭＳ Ｐゴシック" pitchFamily="34" charset="-128"/>
              </a:rPr>
              <a:t>Creditor files proof of claim (the amount of debt), including any arrears</a:t>
            </a:r>
          </a:p>
          <a:p>
            <a:pPr lvl="1" eaLnBrk="1" hangingPunct="1">
              <a:lnSpc>
                <a:spcPct val="90000"/>
              </a:lnSpc>
              <a:spcAft>
                <a:spcPts val="1200"/>
              </a:spcAft>
              <a:buClr>
                <a:schemeClr val="tx2"/>
              </a:buClr>
            </a:pPr>
            <a:r>
              <a:rPr lang="en-US" dirty="0" smtClean="0">
                <a:ea typeface="ＭＳ Ｐゴシック" pitchFamily="34" charset="-128"/>
              </a:rPr>
              <a:t>The Debtor must pay allowed secured claims in equal monthly payments in an amount to adequately protect claimant during the plan: </a:t>
            </a:r>
            <a:r>
              <a:rPr lang="en-US" dirty="0" smtClean="0">
                <a:ea typeface="ＭＳ Ｐゴシック" pitchFamily="34" charset="-128"/>
                <a:cs typeface="Arial" pitchFamily="34" charset="0"/>
              </a:rPr>
              <a:t>§</a:t>
            </a:r>
            <a:r>
              <a:rPr lang="en-US" dirty="0" smtClean="0">
                <a:ea typeface="ＭＳ Ｐゴシック" pitchFamily="34" charset="-128"/>
              </a:rPr>
              <a:t>1325(a)(5)(B</a:t>
            </a:r>
            <a:r>
              <a:rPr lang="en-US" dirty="0" smtClean="0">
                <a:ea typeface="ＭＳ Ｐゴシック" pitchFamily="34" charset="-128"/>
              </a:rPr>
              <a:t>)</a:t>
            </a:r>
          </a:p>
          <a:p>
            <a:pPr lvl="1" eaLnBrk="1" hangingPunct="1">
              <a:lnSpc>
                <a:spcPct val="90000"/>
              </a:lnSpc>
              <a:spcAft>
                <a:spcPts val="1200"/>
              </a:spcAft>
              <a:buClr>
                <a:schemeClr val="tx2"/>
              </a:buClr>
            </a:pPr>
            <a:r>
              <a:rPr lang="en-US" dirty="0" smtClean="0">
                <a:ea typeface="ＭＳ Ｐゴシック" pitchFamily="34" charset="-128"/>
              </a:rPr>
              <a:t>Claims should always be reviewed because some mortgage companies will inflate foreclosure and other charges or expenses.</a:t>
            </a:r>
            <a:endParaRPr lang="en-US" dirty="0" smtClean="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ea typeface="ＭＳ Ｐゴシック" pitchFamily="34" charset="-128"/>
              </a:rPr>
              <a:t>Curing Mortgage Arrears</a:t>
            </a:r>
          </a:p>
        </p:txBody>
      </p:sp>
      <p:sp>
        <p:nvSpPr>
          <p:cNvPr id="18435" name="Content Placeholder 3"/>
          <p:cNvSpPr>
            <a:spLocks noGrp="1"/>
          </p:cNvSpPr>
          <p:nvPr>
            <p:ph idx="1"/>
          </p:nvPr>
        </p:nvSpPr>
        <p:spPr/>
        <p:txBody>
          <a:bodyPr/>
          <a:lstStyle/>
          <a:p>
            <a:pPr eaLnBrk="1" hangingPunct="1"/>
            <a:r>
              <a:rPr lang="en-US" sz="2800" dirty="0" smtClean="0">
                <a:ea typeface="ＭＳ Ｐゴシック" pitchFamily="34" charset="-128"/>
              </a:rPr>
              <a:t>Arrears include pre-bankruptcy </a:t>
            </a:r>
          </a:p>
          <a:p>
            <a:pPr marL="914400" lvl="1" indent="-514350" eaLnBrk="1" hangingPunct="1">
              <a:buFont typeface="Helvetica"/>
              <a:buAutoNum type="arabicPeriod"/>
            </a:pPr>
            <a:r>
              <a:rPr lang="en-US" b="1" u="sng" dirty="0" smtClean="0">
                <a:ea typeface="ＭＳ Ｐゴシック" pitchFamily="34" charset="-128"/>
              </a:rPr>
              <a:t>missed payments, </a:t>
            </a:r>
          </a:p>
          <a:p>
            <a:pPr marL="914400" lvl="1" indent="-514350" eaLnBrk="1" hangingPunct="1">
              <a:buFont typeface="Helvetica"/>
              <a:buAutoNum type="arabicPeriod"/>
            </a:pPr>
            <a:r>
              <a:rPr lang="en-US" b="1" u="sng" dirty="0" smtClean="0">
                <a:ea typeface="ＭＳ Ｐゴシック" pitchFamily="34" charset="-128"/>
              </a:rPr>
              <a:t>default costs, and </a:t>
            </a:r>
          </a:p>
          <a:p>
            <a:pPr marL="914400" lvl="1" indent="-514350" eaLnBrk="1" hangingPunct="1">
              <a:buFont typeface="Helvetica"/>
              <a:buAutoNum type="arabicPeriod"/>
            </a:pPr>
            <a:r>
              <a:rPr lang="en-US" b="1" u="sng" dirty="0" smtClean="0">
                <a:ea typeface="ＭＳ Ｐゴシック" pitchFamily="34" charset="-128"/>
              </a:rPr>
              <a:t>foreclosure expenses</a:t>
            </a:r>
          </a:p>
          <a:p>
            <a:pPr eaLnBrk="1" hangingPunct="1"/>
            <a:r>
              <a:rPr lang="en-US" sz="2800" dirty="0" smtClean="0">
                <a:ea typeface="ＭＳ Ｐゴシック" pitchFamily="34" charset="-128"/>
              </a:rPr>
              <a:t>“Reasonable” time for cure usually length of Chapter 13 plan (3-5 years)</a:t>
            </a:r>
          </a:p>
          <a:p>
            <a:pPr eaLnBrk="1" hangingPunct="1"/>
            <a:r>
              <a:rPr lang="en-US" sz="2800" dirty="0" smtClean="0">
                <a:ea typeface="ＭＳ Ｐゴシック" pitchFamily="34" charset="-128"/>
              </a:rPr>
              <a:t>Arrears payments made </a:t>
            </a:r>
            <a:r>
              <a:rPr lang="en-US" sz="2800" dirty="0" smtClean="0">
                <a:ea typeface="ＭＳ Ｐゴシック" pitchFamily="34" charset="-128"/>
              </a:rPr>
              <a:t>to Truste</a:t>
            </a:r>
            <a:r>
              <a:rPr lang="en-US" sz="2800" dirty="0" smtClean="0">
                <a:ea typeface="ＭＳ Ｐゴシック" pitchFamily="34" charset="-128"/>
              </a:rPr>
              <a:t>e but monthly mortgage, insurance and property taxes payments are paid directly to the mortgage company beginning the month the case is filed.</a:t>
            </a:r>
            <a:endParaRPr lang="en-US" sz="2800" dirty="0" smtClean="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buClr>
                <a:schemeClr val="folHlink"/>
              </a:buClr>
            </a:pPr>
            <a:r>
              <a:rPr lang="en-US" sz="4000" smtClean="0">
                <a:ea typeface="ＭＳ Ｐゴシック" pitchFamily="34" charset="-128"/>
              </a:rPr>
              <a:t>Foreclosoure Facts:</a:t>
            </a:r>
          </a:p>
        </p:txBody>
      </p:sp>
      <p:sp>
        <p:nvSpPr>
          <p:cNvPr id="4099" name="Rectangle 3"/>
          <p:cNvSpPr>
            <a:spLocks noGrp="1" noChangeArrowheads="1"/>
          </p:cNvSpPr>
          <p:nvPr>
            <p:ph type="body" idx="1"/>
          </p:nvPr>
        </p:nvSpPr>
        <p:spPr>
          <a:xfrm>
            <a:off x="762000" y="1981200"/>
            <a:ext cx="7926388" cy="4114800"/>
          </a:xfrm>
        </p:spPr>
        <p:txBody>
          <a:bodyPr/>
          <a:lstStyle/>
          <a:p>
            <a:r>
              <a:rPr lang="en-US" sz="2800" dirty="0" smtClean="0">
                <a:ea typeface="ＭＳ Ｐゴシック" pitchFamily="34" charset="-128"/>
              </a:rPr>
              <a:t>Normally 1out </a:t>
            </a:r>
            <a:r>
              <a:rPr lang="en-US" sz="2800" dirty="0" smtClean="0">
                <a:ea typeface="ＭＳ Ｐゴシック" pitchFamily="34" charset="-128"/>
              </a:rPr>
              <a:t>of every 200 homes will be foreclosed upon. For a city like Washington, D.C., that translates to 3,000 Washingtonians losing their homes to foreclosure each year. </a:t>
            </a:r>
          </a:p>
          <a:p>
            <a:r>
              <a:rPr lang="en-US" sz="2800" dirty="0" smtClean="0">
                <a:ea typeface="ＭＳ Ｐゴシック" pitchFamily="34" charset="-128"/>
              </a:rPr>
              <a:t>Every three months, 250,000 new families enter into foreclosure. One child in every classroom in America is at risk of losing his/her home because their parents are unable to pay their mortgage.</a:t>
            </a:r>
          </a:p>
          <a:p>
            <a:pPr>
              <a:buFont typeface="Times"/>
              <a:buNone/>
            </a:pPr>
            <a:r>
              <a:rPr lang="en-US" sz="2800" dirty="0" smtClean="0">
                <a:ea typeface="ＭＳ Ｐゴシック" pitchFamily="34" charset="-128"/>
              </a:rPr>
              <a:t>- Information from Mortgage Bankers Association </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81075" y="228600"/>
            <a:ext cx="8162925" cy="1319213"/>
          </a:xfrm>
        </p:spPr>
        <p:txBody>
          <a:bodyPr/>
          <a:lstStyle/>
          <a:p>
            <a:pPr eaLnBrk="1" hangingPunct="1"/>
            <a:r>
              <a:rPr lang="en-US" smtClean="0">
                <a:ea typeface="ＭＳ Ｐゴシック" pitchFamily="34" charset="-128"/>
              </a:rPr>
              <a:t>How to Challenge Inflated Claims The Drive by Inspection</a:t>
            </a:r>
          </a:p>
        </p:txBody>
      </p:sp>
      <p:pic>
        <p:nvPicPr>
          <p:cNvPr id="19459" name="Picture 8" descr="Pages from FJCPOC3.pd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916113"/>
            <a:ext cx="6891338" cy="462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2"/>
          <p:cNvSpPr>
            <a:spLocks noChangeArrowheads="1"/>
          </p:cNvSpPr>
          <p:nvPr/>
        </p:nvSpPr>
        <p:spPr bwMode="auto">
          <a:xfrm>
            <a:off x="2590800" y="3581400"/>
            <a:ext cx="3429000" cy="152400"/>
          </a:xfrm>
          <a:prstGeom prst="rect">
            <a:avLst/>
          </a:prstGeom>
          <a:solidFill>
            <a:schemeClr val="tx2">
              <a:alpha val="3803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eaLnBrk="0" hangingPunct="0"/>
            <a:endParaRPr lang="en-US"/>
          </a:p>
        </p:txBody>
      </p:sp>
      <p:pic>
        <p:nvPicPr>
          <p:cNvPr id="19461"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886200"/>
            <a:ext cx="668338"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Rectangle 7"/>
          <p:cNvSpPr>
            <a:spLocks noChangeArrowheads="1"/>
          </p:cNvSpPr>
          <p:nvPr/>
        </p:nvSpPr>
        <p:spPr bwMode="auto">
          <a:xfrm>
            <a:off x="1524000" y="1828800"/>
            <a:ext cx="3733800" cy="685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a:spcBef>
                <a:spcPct val="20000"/>
              </a:spcBef>
              <a:buFontTx/>
              <a:buChar char="•"/>
            </a:pPr>
            <a:endParaRPr lang="en-US" sz="300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81075" y="457200"/>
            <a:ext cx="8162925" cy="1090613"/>
          </a:xfrm>
        </p:spPr>
        <p:txBody>
          <a:bodyPr/>
          <a:lstStyle/>
          <a:p>
            <a:pPr eaLnBrk="1" hangingPunct="1"/>
            <a:r>
              <a:rPr lang="en-US" smtClean="0">
                <a:ea typeface="ＭＳ Ｐゴシック" pitchFamily="34" charset="-128"/>
              </a:rPr>
              <a:t>Review Your Claims for pre and post filing expenses</a:t>
            </a:r>
          </a:p>
        </p:txBody>
      </p:sp>
      <p:pic>
        <p:nvPicPr>
          <p:cNvPr id="20483" name="Picture 8" descr="Pages from FJCPOC3.pd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916113"/>
            <a:ext cx="6891338" cy="462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Rectangle 2"/>
          <p:cNvSpPr>
            <a:spLocks noChangeArrowheads="1"/>
          </p:cNvSpPr>
          <p:nvPr/>
        </p:nvSpPr>
        <p:spPr bwMode="auto">
          <a:xfrm>
            <a:off x="2590800" y="3962400"/>
            <a:ext cx="3429000" cy="152400"/>
          </a:xfrm>
          <a:prstGeom prst="rect">
            <a:avLst/>
          </a:prstGeom>
          <a:solidFill>
            <a:schemeClr val="tx2">
              <a:alpha val="3803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eaLnBrk="0" hangingPunct="0"/>
            <a:endParaRPr lang="en-US"/>
          </a:p>
        </p:txBody>
      </p:sp>
      <p:pic>
        <p:nvPicPr>
          <p:cNvPr id="20485"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886200"/>
            <a:ext cx="668338"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Rectangle 7"/>
          <p:cNvSpPr>
            <a:spLocks noChangeArrowheads="1"/>
          </p:cNvSpPr>
          <p:nvPr/>
        </p:nvSpPr>
        <p:spPr bwMode="auto">
          <a:xfrm>
            <a:off x="1524000" y="1905000"/>
            <a:ext cx="3733800" cy="685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a:spcBef>
                <a:spcPct val="20000"/>
              </a:spcBef>
              <a:buFontTx/>
              <a:buChar char="•"/>
            </a:pPr>
            <a:endParaRPr lang="en-US" sz="300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81075" y="457200"/>
            <a:ext cx="8162925" cy="1090613"/>
          </a:xfrm>
        </p:spPr>
        <p:txBody>
          <a:bodyPr/>
          <a:lstStyle/>
          <a:p>
            <a:pPr eaLnBrk="1" hangingPunct="1"/>
            <a:r>
              <a:rPr lang="en-US" smtClean="0">
                <a:ea typeface="ＭＳ Ｐゴシック" pitchFamily="34" charset="-128"/>
              </a:rPr>
              <a:t>Challenging Inflated Claims</a:t>
            </a:r>
          </a:p>
        </p:txBody>
      </p:sp>
      <p:pic>
        <p:nvPicPr>
          <p:cNvPr id="21507" name="Picture 8" descr="Pages from FJCPOC3.pd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916113"/>
            <a:ext cx="6891338" cy="462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2"/>
          <p:cNvSpPr>
            <a:spLocks noChangeArrowheads="1"/>
          </p:cNvSpPr>
          <p:nvPr/>
        </p:nvSpPr>
        <p:spPr bwMode="auto">
          <a:xfrm>
            <a:off x="2590800" y="4343400"/>
            <a:ext cx="3429000" cy="152400"/>
          </a:xfrm>
          <a:prstGeom prst="rect">
            <a:avLst/>
          </a:prstGeom>
          <a:solidFill>
            <a:schemeClr val="tx2">
              <a:alpha val="3803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eaLnBrk="0" hangingPunct="0"/>
            <a:endParaRPr lang="en-US"/>
          </a:p>
        </p:txBody>
      </p:sp>
      <p:pic>
        <p:nvPicPr>
          <p:cNvPr id="21509"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886200"/>
            <a:ext cx="668338"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Rectangle 7"/>
          <p:cNvSpPr>
            <a:spLocks noChangeArrowheads="1"/>
          </p:cNvSpPr>
          <p:nvPr/>
        </p:nvSpPr>
        <p:spPr bwMode="auto">
          <a:xfrm>
            <a:off x="1524000" y="1905000"/>
            <a:ext cx="3733800" cy="685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a:spcBef>
                <a:spcPct val="20000"/>
              </a:spcBef>
              <a:buFontTx/>
              <a:buChar char="•"/>
            </a:pPr>
            <a:endParaRPr lang="en-US" sz="300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81075" y="457200"/>
            <a:ext cx="8162925" cy="1090613"/>
          </a:xfrm>
        </p:spPr>
        <p:txBody>
          <a:bodyPr/>
          <a:lstStyle/>
          <a:p>
            <a:pPr eaLnBrk="1" hangingPunct="1"/>
            <a:r>
              <a:rPr lang="en-US" smtClean="0">
                <a:ea typeface="ＭＳ Ｐゴシック" pitchFamily="34" charset="-128"/>
              </a:rPr>
              <a:t>Challenging Inflated Claims</a:t>
            </a:r>
          </a:p>
        </p:txBody>
      </p:sp>
      <p:pic>
        <p:nvPicPr>
          <p:cNvPr id="22531" name="Picture 8" descr="Pages from FJCPOC3.pd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916113"/>
            <a:ext cx="6891338" cy="462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2"/>
          <p:cNvSpPr>
            <a:spLocks noChangeArrowheads="1"/>
          </p:cNvSpPr>
          <p:nvPr/>
        </p:nvSpPr>
        <p:spPr bwMode="auto">
          <a:xfrm>
            <a:off x="2590800" y="4572000"/>
            <a:ext cx="3429000" cy="152400"/>
          </a:xfrm>
          <a:prstGeom prst="rect">
            <a:avLst/>
          </a:prstGeom>
          <a:solidFill>
            <a:schemeClr val="tx2">
              <a:alpha val="3803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eaLnBrk="0" hangingPunct="0"/>
            <a:endParaRPr lang="en-US"/>
          </a:p>
        </p:txBody>
      </p:sp>
      <p:pic>
        <p:nvPicPr>
          <p:cNvPr id="2253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886200"/>
            <a:ext cx="668338"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Rectangle 7"/>
          <p:cNvSpPr>
            <a:spLocks noChangeArrowheads="1"/>
          </p:cNvSpPr>
          <p:nvPr/>
        </p:nvSpPr>
        <p:spPr bwMode="auto">
          <a:xfrm>
            <a:off x="1524000" y="1905000"/>
            <a:ext cx="3733800" cy="685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a:spcBef>
                <a:spcPct val="20000"/>
              </a:spcBef>
              <a:buFontTx/>
              <a:buChar char="•"/>
            </a:pPr>
            <a:endParaRPr lang="en-US" sz="300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81075" y="457200"/>
            <a:ext cx="8162925" cy="1090613"/>
          </a:xfrm>
        </p:spPr>
        <p:txBody>
          <a:bodyPr/>
          <a:lstStyle/>
          <a:p>
            <a:pPr eaLnBrk="1" hangingPunct="1"/>
            <a:r>
              <a:rPr lang="en-US" smtClean="0">
                <a:ea typeface="ＭＳ Ｐゴシック" pitchFamily="34" charset="-128"/>
              </a:rPr>
              <a:t>Challenging Inflated Claims</a:t>
            </a:r>
          </a:p>
        </p:txBody>
      </p:sp>
      <p:pic>
        <p:nvPicPr>
          <p:cNvPr id="23555" name="Picture 8" descr="Pages from FJCPOC3.pd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916113"/>
            <a:ext cx="6891338" cy="462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2"/>
          <p:cNvSpPr>
            <a:spLocks noChangeArrowheads="1"/>
          </p:cNvSpPr>
          <p:nvPr/>
        </p:nvSpPr>
        <p:spPr bwMode="auto">
          <a:xfrm>
            <a:off x="2590800" y="4953000"/>
            <a:ext cx="3429000" cy="152400"/>
          </a:xfrm>
          <a:prstGeom prst="rect">
            <a:avLst/>
          </a:prstGeom>
          <a:solidFill>
            <a:schemeClr val="tx2">
              <a:alpha val="3803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eaLnBrk="0" hangingPunct="0"/>
            <a:endParaRPr lang="en-US"/>
          </a:p>
        </p:txBody>
      </p:sp>
      <p:pic>
        <p:nvPicPr>
          <p:cNvPr id="2355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886200"/>
            <a:ext cx="668338"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Rectangle 7"/>
          <p:cNvSpPr>
            <a:spLocks noChangeArrowheads="1"/>
          </p:cNvSpPr>
          <p:nvPr/>
        </p:nvSpPr>
        <p:spPr bwMode="auto">
          <a:xfrm>
            <a:off x="1524000" y="1905000"/>
            <a:ext cx="3733800" cy="685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a:spcBef>
                <a:spcPct val="20000"/>
              </a:spcBef>
              <a:buFontTx/>
              <a:buChar char="•"/>
            </a:pPr>
            <a:endParaRPr lang="en-US" sz="300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81075" y="457200"/>
            <a:ext cx="8162925" cy="1090613"/>
          </a:xfrm>
        </p:spPr>
        <p:txBody>
          <a:bodyPr/>
          <a:lstStyle/>
          <a:p>
            <a:pPr eaLnBrk="1" hangingPunct="1"/>
            <a:r>
              <a:rPr lang="en-US" smtClean="0">
                <a:ea typeface="ＭＳ Ｐゴシック" pitchFamily="34" charset="-128"/>
              </a:rPr>
              <a:t>Challenging Inflated Claims</a:t>
            </a:r>
          </a:p>
        </p:txBody>
      </p:sp>
      <p:pic>
        <p:nvPicPr>
          <p:cNvPr id="24579" name="Picture 8" descr="Pages from FJCPOC3.pd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916113"/>
            <a:ext cx="6891338" cy="462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2"/>
          <p:cNvSpPr>
            <a:spLocks noChangeArrowheads="1"/>
          </p:cNvSpPr>
          <p:nvPr/>
        </p:nvSpPr>
        <p:spPr bwMode="auto">
          <a:xfrm flipV="1">
            <a:off x="2667000" y="5105400"/>
            <a:ext cx="3352800" cy="198438"/>
          </a:xfrm>
          <a:prstGeom prst="rect">
            <a:avLst/>
          </a:prstGeom>
          <a:solidFill>
            <a:schemeClr val="tx2">
              <a:alpha val="3803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eaLnBrk="0" hangingPunct="0"/>
            <a:endParaRPr lang="en-US"/>
          </a:p>
        </p:txBody>
      </p:sp>
      <p:pic>
        <p:nvPicPr>
          <p:cNvPr id="24581"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886200"/>
            <a:ext cx="668338"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Rectangle 7"/>
          <p:cNvSpPr>
            <a:spLocks noChangeArrowheads="1"/>
          </p:cNvSpPr>
          <p:nvPr/>
        </p:nvSpPr>
        <p:spPr bwMode="auto">
          <a:xfrm>
            <a:off x="1524000" y="1905000"/>
            <a:ext cx="3733800" cy="685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pPr>
              <a:spcBef>
                <a:spcPct val="20000"/>
              </a:spcBef>
              <a:buFontTx/>
              <a:buChar char="•"/>
            </a:pPr>
            <a:endParaRPr lang="en-US" sz="3000"/>
          </a:p>
        </p:txBody>
      </p:sp>
      <p:sp>
        <p:nvSpPr>
          <p:cNvPr id="24583" name="TextBox 8"/>
          <p:cNvSpPr txBox="1">
            <a:spLocks noChangeArrowheads="1"/>
          </p:cNvSpPr>
          <p:nvPr/>
        </p:nvSpPr>
        <p:spPr bwMode="auto">
          <a:xfrm>
            <a:off x="1295400" y="5715000"/>
            <a:ext cx="73914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sz="1300">
                <a:solidFill>
                  <a:schemeClr val="tx2"/>
                </a:solidFill>
              </a:rPr>
              <a:t>Fixed rate note, P&amp;I payment: $468.08; Late Fee = 5% of P&amp;I = $23.40; Assessed Late Fees - 43</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ea typeface="ＭＳ Ｐゴシック" pitchFamily="34" charset="-128"/>
              </a:rPr>
              <a:t>How to Strip Down or Cramdown a Second Mortgage</a:t>
            </a:r>
          </a:p>
        </p:txBody>
      </p:sp>
      <p:sp>
        <p:nvSpPr>
          <p:cNvPr id="52227" name="Rectangle 3"/>
          <p:cNvSpPr>
            <a:spLocks noGrp="1" noChangeArrowheads="1"/>
          </p:cNvSpPr>
          <p:nvPr>
            <p:ph type="body" idx="1"/>
          </p:nvPr>
        </p:nvSpPr>
        <p:spPr>
          <a:xfrm>
            <a:off x="838200" y="2209800"/>
            <a:ext cx="8110538" cy="4191000"/>
          </a:xfrm>
        </p:spPr>
        <p:txBody>
          <a:bodyPr/>
          <a:lstStyle/>
          <a:p>
            <a:pPr eaLnBrk="1" hangingPunct="1">
              <a:lnSpc>
                <a:spcPct val="90000"/>
              </a:lnSpc>
              <a:buFont typeface="Times" charset="0"/>
              <a:buNone/>
              <a:defRPr/>
            </a:pPr>
            <a:r>
              <a:rPr lang="en-US" sz="3000" dirty="0" smtClean="0"/>
              <a:t>•Mortgage or liens may be partially secured and partially unsecured Bifurcation </a:t>
            </a:r>
            <a:r>
              <a:rPr lang="en-US" sz="3000" dirty="0" smtClean="0"/>
              <a:t>of claims under § 506</a:t>
            </a:r>
          </a:p>
          <a:p>
            <a:pPr lvl="1" eaLnBrk="1" hangingPunct="1">
              <a:lnSpc>
                <a:spcPct val="90000"/>
              </a:lnSpc>
              <a:buClr>
                <a:schemeClr val="tx2">
                  <a:lumMod val="75000"/>
                </a:schemeClr>
              </a:buClr>
              <a:buFont typeface="Times" charset="0"/>
              <a:buChar char="•"/>
              <a:defRPr/>
            </a:pPr>
            <a:r>
              <a:rPr lang="en-US" sz="2600" dirty="0" smtClean="0"/>
              <a:t>Secured to value of collateral</a:t>
            </a:r>
          </a:p>
          <a:p>
            <a:pPr lvl="1" eaLnBrk="1" hangingPunct="1">
              <a:lnSpc>
                <a:spcPct val="90000"/>
              </a:lnSpc>
              <a:buClr>
                <a:schemeClr val="tx2">
                  <a:lumMod val="75000"/>
                </a:schemeClr>
              </a:buClr>
              <a:buFont typeface="Times" charset="0"/>
              <a:buChar char="•"/>
              <a:defRPr/>
            </a:pPr>
            <a:r>
              <a:rPr lang="en-US" sz="2600" dirty="0" smtClean="0"/>
              <a:t>Unsecured (pro rata payment)</a:t>
            </a:r>
          </a:p>
          <a:p>
            <a:pPr eaLnBrk="1" hangingPunct="1">
              <a:lnSpc>
                <a:spcPct val="90000"/>
              </a:lnSpc>
              <a:buClrTx/>
              <a:buFont typeface="Times" charset="0"/>
              <a:buNone/>
              <a:defRPr/>
            </a:pPr>
            <a:r>
              <a:rPr lang="en-US" sz="3000" dirty="0" smtClean="0"/>
              <a:t>• </a:t>
            </a:r>
            <a:r>
              <a:rPr lang="en-US" sz="3000" dirty="0" smtClean="0"/>
              <a:t>Exception: Claims secured </a:t>
            </a:r>
            <a:r>
              <a:rPr lang="en-US" sz="3000" i="1" dirty="0" smtClean="0"/>
              <a:t>only</a:t>
            </a:r>
            <a:r>
              <a:rPr lang="en-US" sz="3000" dirty="0" smtClean="0"/>
              <a:t> by </a:t>
            </a:r>
            <a:r>
              <a:rPr lang="en-US" sz="3000" i="1" dirty="0" smtClean="0"/>
              <a:t>real property</a:t>
            </a:r>
            <a:r>
              <a:rPr lang="en-US" sz="3000" dirty="0" smtClean="0"/>
              <a:t> that is the </a:t>
            </a:r>
            <a:r>
              <a:rPr lang="en-US" sz="3000" i="1" dirty="0" smtClean="0"/>
              <a:t>debtor’s principal residence</a:t>
            </a:r>
          </a:p>
          <a:p>
            <a:pPr lvl="2" eaLnBrk="1" hangingPunct="1">
              <a:lnSpc>
                <a:spcPct val="90000"/>
              </a:lnSpc>
              <a:buClrTx/>
              <a:defRPr/>
            </a:pPr>
            <a:r>
              <a:rPr lang="en-US" sz="2000" dirty="0" smtClean="0"/>
              <a:t>§1322(b)(2)</a:t>
            </a:r>
          </a:p>
          <a:p>
            <a:pPr lvl="2" eaLnBrk="1" hangingPunct="1">
              <a:lnSpc>
                <a:spcPct val="90000"/>
              </a:lnSpc>
              <a:buClrTx/>
              <a:defRPr/>
            </a:pPr>
            <a:r>
              <a:rPr lang="en-US" sz="2000" dirty="0" smtClean="0"/>
              <a:t>Nobleman v. Am. Savings Bank, 508 U.S. 324 (1993)</a:t>
            </a:r>
          </a:p>
          <a:p>
            <a:pPr eaLnBrk="1" hangingPunct="1">
              <a:lnSpc>
                <a:spcPct val="90000"/>
              </a:lnSpc>
              <a:buFont typeface="Times" charset="0"/>
              <a:buNone/>
              <a:defRPr/>
            </a:pPr>
            <a:endParaRPr lang="en-US" sz="2400" dirty="0" smtClean="0"/>
          </a:p>
          <a:p>
            <a:pPr eaLnBrk="1" hangingPunct="1">
              <a:lnSpc>
                <a:spcPct val="90000"/>
              </a:lnSpc>
              <a:buFont typeface="Times" charset="0"/>
              <a:buChar char="•"/>
              <a:defRPr/>
            </a:pPr>
            <a:endParaRPr lang="en-US" sz="2400" dirty="0" smtClean="0"/>
          </a:p>
          <a:p>
            <a:pPr eaLnBrk="1" hangingPunct="1">
              <a:lnSpc>
                <a:spcPct val="90000"/>
              </a:lnSpc>
              <a:buFont typeface="Times" charset="0"/>
              <a:buChar char="•"/>
              <a:defRPr/>
            </a:pPr>
            <a:endParaRPr lang="en-US" sz="2400" dirty="0" smtClean="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ea typeface="ＭＳ Ｐゴシック" pitchFamily="34" charset="-128"/>
              </a:rPr>
              <a:t>Modification - Strip Down</a:t>
            </a:r>
          </a:p>
        </p:txBody>
      </p:sp>
      <p:sp>
        <p:nvSpPr>
          <p:cNvPr id="54275" name="Rectangle 3"/>
          <p:cNvSpPr>
            <a:spLocks noGrp="1" noChangeArrowheads="1"/>
          </p:cNvSpPr>
          <p:nvPr>
            <p:ph type="body" idx="1"/>
          </p:nvPr>
        </p:nvSpPr>
        <p:spPr>
          <a:xfrm>
            <a:off x="685800" y="1981200"/>
            <a:ext cx="8110538" cy="4191000"/>
          </a:xfrm>
        </p:spPr>
        <p:txBody>
          <a:bodyPr/>
          <a:lstStyle/>
          <a:p>
            <a:pPr eaLnBrk="1" hangingPunct="1">
              <a:lnSpc>
                <a:spcPct val="90000"/>
              </a:lnSpc>
              <a:spcAft>
                <a:spcPts val="1800"/>
              </a:spcAft>
              <a:buClr>
                <a:schemeClr val="tx2">
                  <a:lumMod val="75000"/>
                </a:schemeClr>
              </a:buClr>
              <a:buFont typeface="Times" charset="0"/>
              <a:buNone/>
              <a:defRPr/>
            </a:pPr>
            <a:r>
              <a:rPr lang="en-US" sz="2800" dirty="0" smtClean="0"/>
              <a:t>The Debtor’s Principal Residence this includes a mobile home.</a:t>
            </a:r>
            <a:br>
              <a:rPr lang="en-US" sz="2800" dirty="0" smtClean="0"/>
            </a:br>
            <a:endParaRPr lang="en-US" sz="2800" dirty="0" smtClean="0"/>
          </a:p>
          <a:p>
            <a:pPr eaLnBrk="1" hangingPunct="1">
              <a:lnSpc>
                <a:spcPct val="90000"/>
              </a:lnSpc>
              <a:spcAft>
                <a:spcPts val="1800"/>
              </a:spcAft>
              <a:buClr>
                <a:schemeClr val="tx2">
                  <a:lumMod val="75000"/>
                </a:schemeClr>
              </a:buClr>
              <a:buFont typeface="Arial" pitchFamily="34" charset="0"/>
              <a:buChar char="•"/>
              <a:defRPr/>
            </a:pPr>
            <a:r>
              <a:rPr lang="en-US" sz="2600" dirty="0" smtClean="0"/>
              <a:t>General definition in Bankruptcy Code includes mobile home: § 101(13A) </a:t>
            </a:r>
          </a:p>
          <a:p>
            <a:pPr eaLnBrk="1" hangingPunct="1">
              <a:lnSpc>
                <a:spcPct val="90000"/>
              </a:lnSpc>
              <a:spcAft>
                <a:spcPts val="1800"/>
              </a:spcAft>
              <a:buClr>
                <a:schemeClr val="tx2">
                  <a:lumMod val="75000"/>
                </a:schemeClr>
              </a:buClr>
              <a:buFont typeface="Arial" pitchFamily="34" charset="0"/>
              <a:buChar char="•"/>
              <a:defRPr/>
            </a:pPr>
            <a:r>
              <a:rPr lang="en-US" sz="2600" dirty="0" smtClean="0"/>
              <a:t>§ </a:t>
            </a:r>
            <a:r>
              <a:rPr lang="en-US" sz="2600" dirty="0" smtClean="0"/>
              <a:t>1322(b)(2) still refers only to real property</a:t>
            </a:r>
          </a:p>
          <a:p>
            <a:pPr eaLnBrk="1" hangingPunct="1">
              <a:lnSpc>
                <a:spcPct val="90000"/>
              </a:lnSpc>
              <a:spcAft>
                <a:spcPts val="1800"/>
              </a:spcAft>
              <a:buClr>
                <a:schemeClr val="tx2">
                  <a:lumMod val="75000"/>
                </a:schemeClr>
              </a:buClr>
              <a:buFont typeface="Arial" pitchFamily="34" charset="0"/>
              <a:buChar char="•"/>
              <a:defRPr/>
            </a:pPr>
            <a:r>
              <a:rPr lang="en-US" sz="2600" dirty="0" smtClean="0"/>
              <a:t>Loans on mobile homes that are </a:t>
            </a:r>
            <a:r>
              <a:rPr lang="en-US" sz="2600" u="sng" dirty="0" smtClean="0"/>
              <a:t>personal property under state law</a:t>
            </a:r>
            <a:r>
              <a:rPr lang="en-US" sz="2600" dirty="0" smtClean="0"/>
              <a:t> may be stripped down </a:t>
            </a:r>
            <a:endParaRPr lang="en-US" sz="2000" dirty="0" smtClean="0"/>
          </a:p>
          <a:p>
            <a:pPr eaLnBrk="1" hangingPunct="1">
              <a:lnSpc>
                <a:spcPct val="90000"/>
              </a:lnSpc>
              <a:buFont typeface="Times" charset="0"/>
              <a:buNone/>
              <a:defRPr/>
            </a:pPr>
            <a:endParaRPr lang="en-US" sz="2000" dirty="0" smtClean="0"/>
          </a:p>
          <a:p>
            <a:pPr eaLnBrk="1" hangingPunct="1">
              <a:lnSpc>
                <a:spcPct val="90000"/>
              </a:lnSpc>
              <a:buFont typeface="Times" charset="0"/>
              <a:buNone/>
              <a:defRPr/>
            </a:pPr>
            <a:endParaRPr lang="en-US" sz="2000" dirty="0" smtClean="0"/>
          </a:p>
          <a:p>
            <a:pPr eaLnBrk="1" hangingPunct="1">
              <a:lnSpc>
                <a:spcPct val="90000"/>
              </a:lnSpc>
              <a:buFont typeface="Times" charset="0"/>
              <a:buChar char="•"/>
              <a:defRPr/>
            </a:pPr>
            <a:endParaRPr lang="en-US" sz="2000" dirty="0" smtClean="0"/>
          </a:p>
          <a:p>
            <a:pPr eaLnBrk="1" hangingPunct="1">
              <a:lnSpc>
                <a:spcPct val="90000"/>
              </a:lnSpc>
              <a:buFont typeface="Times" charset="0"/>
              <a:buChar char="•"/>
              <a:defRPr/>
            </a:pPr>
            <a:endParaRPr lang="en-US" sz="2000" dirty="0" smtClean="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ea typeface="ＭＳ Ｐゴシック" pitchFamily="34" charset="-128"/>
              </a:rPr>
              <a:t>Modification - Strip Off</a:t>
            </a:r>
          </a:p>
        </p:txBody>
      </p:sp>
      <p:sp>
        <p:nvSpPr>
          <p:cNvPr id="27651" name="Rectangle 3"/>
          <p:cNvSpPr>
            <a:spLocks noGrp="1" noChangeArrowheads="1"/>
          </p:cNvSpPr>
          <p:nvPr>
            <p:ph type="body" idx="1"/>
          </p:nvPr>
        </p:nvSpPr>
        <p:spPr>
          <a:xfrm>
            <a:off x="685800" y="1981200"/>
            <a:ext cx="8229600" cy="4191000"/>
          </a:xfrm>
        </p:spPr>
        <p:txBody>
          <a:bodyPr/>
          <a:lstStyle/>
          <a:p>
            <a:pPr eaLnBrk="1" hangingPunct="1">
              <a:lnSpc>
                <a:spcPct val="90000"/>
              </a:lnSpc>
              <a:buFont typeface="Times"/>
              <a:buNone/>
            </a:pPr>
            <a:r>
              <a:rPr lang="en-US" sz="2800" dirty="0" smtClean="0">
                <a:ea typeface="ＭＳ Ｐゴシック" pitchFamily="34" charset="-128"/>
              </a:rPr>
              <a:t>Stripping of an “Underwater </a:t>
            </a:r>
            <a:r>
              <a:rPr lang="en-US" sz="2800" dirty="0" smtClean="0">
                <a:ea typeface="ＭＳ Ｐゴシック" pitchFamily="34" charset="-128"/>
              </a:rPr>
              <a:t>Mortgages”</a:t>
            </a:r>
          </a:p>
          <a:p>
            <a:pPr eaLnBrk="1" hangingPunct="1">
              <a:lnSpc>
                <a:spcPct val="90000"/>
              </a:lnSpc>
              <a:buFont typeface="Times"/>
              <a:buNone/>
            </a:pPr>
            <a:r>
              <a:rPr lang="en-US" sz="2800" dirty="0" smtClean="0">
                <a:ea typeface="ＭＳ Ｐゴシック" pitchFamily="34" charset="-128"/>
              </a:rPr>
              <a:t>•  </a:t>
            </a:r>
            <a:r>
              <a:rPr lang="en-US" sz="2800" dirty="0" smtClean="0">
                <a:ea typeface="ＭＳ Ｐゴシック" pitchFamily="34" charset="-128"/>
              </a:rPr>
              <a:t>Typically 2nd or 3rd mortgages</a:t>
            </a:r>
          </a:p>
          <a:p>
            <a:pPr eaLnBrk="1" hangingPunct="1">
              <a:lnSpc>
                <a:spcPct val="90000"/>
              </a:lnSpc>
              <a:buFont typeface="Times"/>
              <a:buNone/>
            </a:pPr>
            <a:r>
              <a:rPr lang="en-US" sz="2800" dirty="0" smtClean="0">
                <a:ea typeface="ＭＳ Ｐゴシック" pitchFamily="34" charset="-128"/>
              </a:rPr>
              <a:t>•  Value of senior liens </a:t>
            </a:r>
            <a:r>
              <a:rPr lang="en-US" sz="2800" dirty="0" smtClean="0">
                <a:ea typeface="ＭＳ Ｐゴシック" pitchFamily="34" charset="-128"/>
              </a:rPr>
              <a:t>equals or exceeds </a:t>
            </a:r>
            <a:r>
              <a:rPr lang="en-US" sz="2800" dirty="0" smtClean="0">
                <a:ea typeface="ＭＳ Ｐゴシック" pitchFamily="34" charset="-128"/>
              </a:rPr>
              <a:t>property value</a:t>
            </a:r>
          </a:p>
          <a:p>
            <a:pPr eaLnBrk="1" hangingPunct="1">
              <a:lnSpc>
                <a:spcPct val="90000"/>
              </a:lnSpc>
              <a:buFont typeface="Times"/>
              <a:buNone/>
            </a:pPr>
            <a:r>
              <a:rPr lang="en-US" sz="2800" dirty="0" smtClean="0">
                <a:ea typeface="ＭＳ Ｐゴシック" pitchFamily="34" charset="-128"/>
              </a:rPr>
              <a:t>•  Security interest </a:t>
            </a:r>
            <a:r>
              <a:rPr lang="en-US" sz="2800" dirty="0" smtClean="0">
                <a:ea typeface="ＭＳ Ｐゴシック" pitchFamily="34" charset="-128"/>
              </a:rPr>
              <a:t>is rendered </a:t>
            </a:r>
            <a:r>
              <a:rPr lang="en-US" sz="2800" dirty="0" smtClean="0">
                <a:ea typeface="ＭＳ Ｐゴシック" pitchFamily="34" charset="-128"/>
              </a:rPr>
              <a:t>void </a:t>
            </a:r>
            <a:r>
              <a:rPr lang="en-US" sz="2800" dirty="0" smtClean="0">
                <a:ea typeface="ＭＳ Ｐゴシック" pitchFamily="34" charset="-128"/>
              </a:rPr>
              <a:t>on </a:t>
            </a:r>
            <a:r>
              <a:rPr lang="en-US" sz="2800" b="1" u="sng" dirty="0" smtClean="0">
                <a:ea typeface="ＭＳ Ｐゴシック" pitchFamily="34" charset="-128"/>
              </a:rPr>
              <a:t>completion</a:t>
            </a:r>
            <a:r>
              <a:rPr lang="en-US" sz="2800" dirty="0" smtClean="0">
                <a:ea typeface="ＭＳ Ｐゴシック" pitchFamily="34" charset="-128"/>
              </a:rPr>
              <a:t> of the plan</a:t>
            </a:r>
            <a:endParaRPr lang="en-US" sz="2800" dirty="0" smtClean="0">
              <a:ea typeface="ＭＳ Ｐゴシック" pitchFamily="34" charset="-128"/>
            </a:endParaRPr>
          </a:p>
          <a:p>
            <a:pPr eaLnBrk="1" hangingPunct="1">
              <a:lnSpc>
                <a:spcPct val="90000"/>
              </a:lnSpc>
              <a:buFont typeface="Times"/>
              <a:buNone/>
            </a:pPr>
            <a:r>
              <a:rPr lang="en-US" sz="2800" dirty="0" smtClean="0">
                <a:ea typeface="ＭＳ Ｐゴシック" pitchFamily="34" charset="-128"/>
              </a:rPr>
              <a:t>•  Amount due </a:t>
            </a:r>
            <a:r>
              <a:rPr lang="en-US" sz="2800" dirty="0" smtClean="0">
                <a:ea typeface="ＭＳ Ｐゴシック" pitchFamily="34" charset="-128"/>
              </a:rPr>
              <a:t>to a 2</a:t>
            </a:r>
            <a:r>
              <a:rPr lang="en-US" sz="2800" baseline="30000" dirty="0" smtClean="0">
                <a:ea typeface="ＭＳ Ｐゴシック" pitchFamily="34" charset="-128"/>
              </a:rPr>
              <a:t>nd</a:t>
            </a:r>
            <a:r>
              <a:rPr lang="en-US" sz="2800" dirty="0" smtClean="0">
                <a:ea typeface="ＭＳ Ｐゴシック" pitchFamily="34" charset="-128"/>
              </a:rPr>
              <a:t> mortgage is treated </a:t>
            </a:r>
            <a:r>
              <a:rPr lang="en-US" sz="2800" dirty="0" smtClean="0">
                <a:ea typeface="ＭＳ Ｐゴシック" pitchFamily="34" charset="-128"/>
              </a:rPr>
              <a:t>as unsecured in </a:t>
            </a:r>
            <a:r>
              <a:rPr lang="en-US" sz="2800" dirty="0" smtClean="0">
                <a:ea typeface="ＭＳ Ｐゴシック" pitchFamily="34" charset="-128"/>
              </a:rPr>
              <a:t>Ch.13 if there is no equity.</a:t>
            </a:r>
            <a:endParaRPr lang="en-US" sz="2800" dirty="0" smtClean="0">
              <a:ea typeface="ＭＳ Ｐゴシック" pitchFamily="34" charset="-128"/>
            </a:endParaRPr>
          </a:p>
          <a:p>
            <a:pPr eaLnBrk="1" hangingPunct="1">
              <a:lnSpc>
                <a:spcPct val="90000"/>
              </a:lnSpc>
              <a:buFont typeface="Times"/>
              <a:buNone/>
            </a:pPr>
            <a:r>
              <a:rPr lang="en-US" sz="2800" dirty="0" smtClean="0">
                <a:ea typeface="ＭＳ Ｐゴシック" pitchFamily="34" charset="-128"/>
              </a:rPr>
              <a:t> •  Requires valuation obtain Property Valuation Assessment and any recent appraisal for a motion and/or provision of the Chapter 13 plan. </a:t>
            </a:r>
          </a:p>
          <a:p>
            <a:pPr eaLnBrk="1" hangingPunct="1">
              <a:lnSpc>
                <a:spcPct val="90000"/>
              </a:lnSpc>
              <a:buFont typeface="Times"/>
              <a:buNone/>
            </a:pPr>
            <a:endParaRPr lang="en-US" sz="2000" dirty="0" smtClean="0">
              <a:ea typeface="ＭＳ Ｐゴシック" pitchFamily="34" charset="-128"/>
            </a:endParaRPr>
          </a:p>
          <a:p>
            <a:pPr eaLnBrk="1" hangingPunct="1">
              <a:lnSpc>
                <a:spcPct val="90000"/>
              </a:lnSpc>
              <a:buFont typeface="Times"/>
              <a:buNone/>
            </a:pPr>
            <a:endParaRPr lang="en-US" sz="2000" dirty="0" smtClean="0">
              <a:ea typeface="ＭＳ Ｐゴシック" pitchFamily="34" charset="-128"/>
            </a:endParaRPr>
          </a:p>
          <a:p>
            <a:pPr eaLnBrk="1" hangingPunct="1">
              <a:lnSpc>
                <a:spcPct val="90000"/>
              </a:lnSpc>
              <a:buFont typeface="Times"/>
              <a:buNone/>
            </a:pPr>
            <a:endParaRPr lang="en-US" sz="2000" dirty="0" smtClean="0">
              <a:ea typeface="ＭＳ Ｐゴシック" pitchFamily="34" charset="-128"/>
            </a:endParaRPr>
          </a:p>
          <a:p>
            <a:pPr eaLnBrk="1" hangingPunct="1">
              <a:lnSpc>
                <a:spcPct val="90000"/>
              </a:lnSpc>
            </a:pPr>
            <a:endParaRPr lang="en-US" sz="2000" dirty="0" smtClean="0">
              <a:ea typeface="ＭＳ Ｐゴシック" pitchFamily="34" charset="-128"/>
            </a:endParaRPr>
          </a:p>
          <a:p>
            <a:pPr eaLnBrk="1" hangingPunct="1">
              <a:lnSpc>
                <a:spcPct val="90000"/>
              </a:lnSpc>
            </a:pPr>
            <a:endParaRPr lang="en-US" sz="2000" dirty="0" smtClean="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ea typeface="ＭＳ Ｐゴシック" pitchFamily="34" charset="-128"/>
              </a:rPr>
              <a:t>“Cramdown” legislation</a:t>
            </a:r>
          </a:p>
        </p:txBody>
      </p:sp>
      <p:sp>
        <p:nvSpPr>
          <p:cNvPr id="28675" name="Content Placeholder 2"/>
          <p:cNvSpPr>
            <a:spLocks noGrp="1"/>
          </p:cNvSpPr>
          <p:nvPr>
            <p:ph idx="1"/>
          </p:nvPr>
        </p:nvSpPr>
        <p:spPr/>
        <p:txBody>
          <a:bodyPr/>
          <a:lstStyle/>
          <a:p>
            <a:r>
              <a:rPr lang="en-US" smtClean="0">
                <a:ea typeface="ＭＳ Ｐゴシック" pitchFamily="34" charset="-128"/>
              </a:rPr>
              <a:t>Has been pending and under debate for years and is unlikely to pass</a:t>
            </a:r>
          </a:p>
          <a:p>
            <a:pPr lvl="1"/>
            <a:r>
              <a:rPr lang="en-US" sz="2000" smtClean="0">
                <a:ea typeface="ＭＳ Ｐゴシック" pitchFamily="34" charset="-128"/>
              </a:rPr>
              <a:t>Unlikely due to Special Interest Campaign Contributions </a:t>
            </a:r>
          </a:p>
          <a:p>
            <a:pPr lvl="1"/>
            <a:r>
              <a:rPr lang="en-US" sz="2000" smtClean="0">
                <a:ea typeface="ＭＳ Ｐゴシック" pitchFamily="34" charset="-128"/>
              </a:rPr>
              <a:t>Limited to subprimes, with sunset or time restrictions</a:t>
            </a:r>
          </a:p>
          <a:p>
            <a:pPr lvl="1"/>
            <a:r>
              <a:rPr lang="en-US" sz="2000" smtClean="0">
                <a:ea typeface="ＭＳ Ｐゴシック" pitchFamily="34" charset="-128"/>
              </a:rPr>
              <a:t>Capacity of courts, trustees, bar to handle increased cases</a:t>
            </a:r>
          </a:p>
          <a:p>
            <a:r>
              <a:rPr lang="en-US" smtClean="0">
                <a:ea typeface="ＭＳ Ｐゴシック" pitchFamily="34" charset="-128"/>
              </a:rPr>
              <a:t>4 kinds of “judicial modification”</a:t>
            </a:r>
          </a:p>
          <a:p>
            <a:pPr lvl="1"/>
            <a:r>
              <a:rPr lang="en-US" sz="2000" smtClean="0">
                <a:ea typeface="ＭＳ Ｐゴシック" pitchFamily="34" charset="-128"/>
              </a:rPr>
              <a:t>Reduction in principal</a:t>
            </a:r>
          </a:p>
          <a:p>
            <a:pPr lvl="1"/>
            <a:r>
              <a:rPr lang="en-US" sz="2000" smtClean="0">
                <a:ea typeface="ＭＳ Ｐゴシック" pitchFamily="34" charset="-128"/>
              </a:rPr>
              <a:t>Lowered interest rate—benchmark?</a:t>
            </a:r>
          </a:p>
          <a:p>
            <a:pPr lvl="1"/>
            <a:r>
              <a:rPr lang="en-US" sz="2000" smtClean="0">
                <a:ea typeface="ＭＳ Ｐゴシック" pitchFamily="34" charset="-128"/>
              </a:rPr>
              <a:t>Freeze on interest rate changes</a:t>
            </a:r>
          </a:p>
          <a:p>
            <a:pPr lvl="1"/>
            <a:r>
              <a:rPr lang="en-US" sz="2000" smtClean="0">
                <a:ea typeface="ＭＳ Ｐゴシック" pitchFamily="34" charset="-128"/>
              </a:rPr>
              <a:t>Reamortization up to 40 years</a:t>
            </a:r>
            <a:endParaRPr lang="en-US" smtClean="0">
              <a:ea typeface="ＭＳ Ｐゴシック" pitchFamily="34" charset="-128"/>
            </a:endParaRPr>
          </a:p>
          <a:p>
            <a:r>
              <a:rPr lang="en-US" smtClean="0">
                <a:ea typeface="ＭＳ Ｐゴシック" pitchFamily="34" charset="-128"/>
              </a:rPr>
              <a:t>Costs/risks of filing bankruptcy</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buClr>
                <a:schemeClr val="folHlink"/>
              </a:buClr>
            </a:pPr>
            <a:r>
              <a:rPr lang="en-US" sz="4000" smtClean="0">
                <a:ea typeface="ＭＳ Ｐゴシック" pitchFamily="34" charset="-128"/>
              </a:rPr>
              <a:t>Factors that cause Foreclosoure:</a:t>
            </a:r>
          </a:p>
        </p:txBody>
      </p:sp>
      <p:sp>
        <p:nvSpPr>
          <p:cNvPr id="5123" name="Rectangle 3"/>
          <p:cNvSpPr>
            <a:spLocks noGrp="1" noChangeArrowheads="1"/>
          </p:cNvSpPr>
          <p:nvPr>
            <p:ph type="body" idx="1"/>
          </p:nvPr>
        </p:nvSpPr>
        <p:spPr>
          <a:xfrm>
            <a:off x="609600" y="1981200"/>
            <a:ext cx="8305800" cy="4114800"/>
          </a:xfrm>
        </p:spPr>
        <p:txBody>
          <a:bodyPr/>
          <a:lstStyle/>
          <a:p>
            <a:r>
              <a:rPr lang="en-US" sz="2400" smtClean="0">
                <a:ea typeface="ＭＳ Ｐゴシック" pitchFamily="34" charset="-128"/>
              </a:rPr>
              <a:t>32% experience a job loss </a:t>
            </a:r>
          </a:p>
          <a:p>
            <a:r>
              <a:rPr lang="en-US" sz="2400" smtClean="0">
                <a:ea typeface="ＭＳ Ｐゴシック" pitchFamily="34" charset="-128"/>
              </a:rPr>
              <a:t>25% experience a health crisis </a:t>
            </a:r>
          </a:p>
          <a:p>
            <a:r>
              <a:rPr lang="en-US" sz="2400" smtClean="0">
                <a:ea typeface="ＭＳ Ｐゴシック" pitchFamily="34" charset="-128"/>
              </a:rPr>
              <a:t>85% have already missed one mortgage payment </a:t>
            </a:r>
          </a:p>
          <a:p>
            <a:r>
              <a:rPr lang="en-US" sz="2400" smtClean="0">
                <a:ea typeface="ＭＳ Ｐゴシック" pitchFamily="34" charset="-128"/>
              </a:rPr>
              <a:t>50% have already missed two payments </a:t>
            </a:r>
          </a:p>
          <a:p>
            <a:r>
              <a:rPr lang="en-US" sz="2400" smtClean="0">
                <a:ea typeface="ＭＳ Ｐゴシック" pitchFamily="34" charset="-128"/>
              </a:rPr>
              <a:t>Most have no savings, no available credit, and their extended families have limited resources. </a:t>
            </a:r>
          </a:p>
          <a:p>
            <a:r>
              <a:rPr lang="en-US" sz="2400" smtClean="0">
                <a:ea typeface="ＭＳ Ｐゴシック" pitchFamily="34" charset="-128"/>
              </a:rPr>
              <a:t>Most have first-time loans, and most loans are less than three years old. </a:t>
            </a:r>
          </a:p>
          <a:p>
            <a:r>
              <a:rPr lang="en-US" sz="2400" smtClean="0">
                <a:ea typeface="ＭＳ Ｐゴシック" pitchFamily="34" charset="-128"/>
              </a:rPr>
              <a:t>They may have already refinanced two or three times. </a:t>
            </a:r>
          </a:p>
          <a:p>
            <a:pPr lvl="1"/>
            <a:r>
              <a:rPr lang="en-US" sz="2400" smtClean="0">
                <a:ea typeface="ＭＳ Ｐゴシック" pitchFamily="34" charset="-128"/>
              </a:rPr>
              <a:t>– Homeownership Preservation Foundation data of 60,000 homeowners </a:t>
            </a: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533400"/>
            <a:ext cx="8424863" cy="1090613"/>
          </a:xfrm>
        </p:spPr>
        <p:txBody>
          <a:bodyPr/>
          <a:lstStyle/>
          <a:p>
            <a:pPr eaLnBrk="1" hangingPunct="1"/>
            <a:r>
              <a:rPr lang="en-US" smtClean="0">
                <a:ea typeface="ＭＳ Ｐゴシック" pitchFamily="34" charset="-128"/>
              </a:rPr>
              <a:t>Predatory Practices subject to Bankruptcy Adversary, Motions</a:t>
            </a:r>
          </a:p>
        </p:txBody>
      </p:sp>
      <p:sp>
        <p:nvSpPr>
          <p:cNvPr id="56323" name="Rectangle 3"/>
          <p:cNvSpPr>
            <a:spLocks noGrp="1" noChangeArrowheads="1"/>
          </p:cNvSpPr>
          <p:nvPr>
            <p:ph type="body" idx="1"/>
          </p:nvPr>
        </p:nvSpPr>
        <p:spPr>
          <a:xfrm>
            <a:off x="685800" y="1981200"/>
            <a:ext cx="8110538" cy="4191000"/>
          </a:xfrm>
        </p:spPr>
        <p:txBody>
          <a:bodyPr/>
          <a:lstStyle/>
          <a:p>
            <a:pPr eaLnBrk="1" hangingPunct="1">
              <a:lnSpc>
                <a:spcPct val="90000"/>
              </a:lnSpc>
              <a:buClr>
                <a:schemeClr val="tx2">
                  <a:lumMod val="75000"/>
                </a:schemeClr>
              </a:buClr>
              <a:buFont typeface="Times" charset="0"/>
              <a:buChar char="•"/>
              <a:defRPr/>
            </a:pPr>
            <a:r>
              <a:rPr lang="en-US" dirty="0" smtClean="0"/>
              <a:t>TIL</a:t>
            </a:r>
            <a:r>
              <a:rPr lang="en-US" dirty="0" smtClean="0"/>
              <a:t>, RESPA, </a:t>
            </a:r>
            <a:r>
              <a:rPr lang="en-US" dirty="0" smtClean="0"/>
              <a:t>HOEPA</a:t>
            </a:r>
          </a:p>
          <a:p>
            <a:pPr eaLnBrk="1" hangingPunct="1">
              <a:lnSpc>
                <a:spcPct val="90000"/>
              </a:lnSpc>
              <a:buClr>
                <a:schemeClr val="tx2">
                  <a:lumMod val="75000"/>
                </a:schemeClr>
              </a:buClr>
              <a:buFont typeface="Times" charset="0"/>
              <a:buChar char="•"/>
              <a:defRPr/>
            </a:pPr>
            <a:r>
              <a:rPr lang="en-US" dirty="0" smtClean="0"/>
              <a:t>Many claims look at what was done with payments and whether the plaintiff is secured.</a:t>
            </a:r>
            <a:endParaRPr lang="en-US" dirty="0"/>
          </a:p>
          <a:p>
            <a:pPr eaLnBrk="1" hangingPunct="1">
              <a:lnSpc>
                <a:spcPct val="90000"/>
              </a:lnSpc>
              <a:buClr>
                <a:schemeClr val="tx2">
                  <a:lumMod val="75000"/>
                </a:schemeClr>
              </a:buClr>
              <a:buFont typeface="Times" charset="0"/>
              <a:buChar char="•"/>
              <a:defRPr/>
            </a:pPr>
            <a:r>
              <a:rPr lang="en-US" dirty="0" smtClean="0"/>
              <a:t>Attack </a:t>
            </a:r>
            <a:r>
              <a:rPr lang="en-US" dirty="0" smtClean="0"/>
              <a:t>on foreclosure rescue scams involving transfer for no value</a:t>
            </a:r>
          </a:p>
          <a:p>
            <a:pPr eaLnBrk="1" hangingPunct="1">
              <a:lnSpc>
                <a:spcPct val="90000"/>
              </a:lnSpc>
              <a:buClr>
                <a:schemeClr val="tx2">
                  <a:lumMod val="75000"/>
                </a:schemeClr>
              </a:buClr>
              <a:buFont typeface="Times" charset="0"/>
              <a:buChar char="•"/>
              <a:defRPr/>
            </a:pPr>
            <a:r>
              <a:rPr lang="en-US" dirty="0" smtClean="0"/>
              <a:t>Escape from arbitration clauses</a:t>
            </a:r>
          </a:p>
          <a:p>
            <a:pPr eaLnBrk="1" hangingPunct="1">
              <a:lnSpc>
                <a:spcPct val="90000"/>
              </a:lnSpc>
              <a:buClr>
                <a:schemeClr val="tx2">
                  <a:lumMod val="75000"/>
                </a:schemeClr>
              </a:buClr>
              <a:buFont typeface="Times" charset="0"/>
              <a:buChar char="•"/>
              <a:defRPr/>
            </a:pPr>
            <a:r>
              <a:rPr lang="en-US" dirty="0" smtClean="0"/>
              <a:t>Faster and more consumer-oriented litigation process</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ea typeface="ＭＳ Ｐゴシック" pitchFamily="34" charset="-128"/>
              </a:rPr>
              <a:t>Trustee </a:t>
            </a:r>
            <a:r>
              <a:rPr lang="en-US" dirty="0" smtClean="0">
                <a:ea typeface="ＭＳ Ｐゴシック" pitchFamily="34" charset="-128"/>
              </a:rPr>
              <a:t>duties in </a:t>
            </a:r>
            <a:r>
              <a:rPr lang="en-US" dirty="0" smtClean="0">
                <a:ea typeface="ＭＳ Ｐゴシック" pitchFamily="34" charset="-128"/>
              </a:rPr>
              <a:t>Bankruptcy</a:t>
            </a:r>
          </a:p>
        </p:txBody>
      </p:sp>
      <p:sp>
        <p:nvSpPr>
          <p:cNvPr id="30723" name="Content Placeholder 2"/>
          <p:cNvSpPr>
            <a:spLocks noGrp="1"/>
          </p:cNvSpPr>
          <p:nvPr>
            <p:ph idx="1"/>
          </p:nvPr>
        </p:nvSpPr>
        <p:spPr/>
        <p:txBody>
          <a:bodyPr/>
          <a:lstStyle/>
          <a:p>
            <a:r>
              <a:rPr lang="en-US" smtClean="0">
                <a:ea typeface="ＭＳ Ｐゴシック" pitchFamily="34" charset="-128"/>
              </a:rPr>
              <a:t>All cases: review schedules, file reports</a:t>
            </a:r>
          </a:p>
          <a:p>
            <a:r>
              <a:rPr lang="en-US" smtClean="0">
                <a:ea typeface="ＭＳ Ｐゴシック" pitchFamily="34" charset="-128"/>
              </a:rPr>
              <a:t>Chapter 7: liquidate non-exempt assets</a:t>
            </a:r>
          </a:p>
          <a:p>
            <a:r>
              <a:rPr lang="en-US" smtClean="0">
                <a:ea typeface="ＭＳ Ｐゴシック" pitchFamily="34" charset="-128"/>
              </a:rPr>
              <a:t>Chapter 13:</a:t>
            </a:r>
          </a:p>
          <a:p>
            <a:pPr lvl="1"/>
            <a:r>
              <a:rPr lang="en-US" smtClean="0">
                <a:ea typeface="ＭＳ Ｐゴシック" pitchFamily="34" charset="-128"/>
              </a:rPr>
              <a:t>Review repayment plan</a:t>
            </a:r>
          </a:p>
          <a:p>
            <a:pPr lvl="1"/>
            <a:r>
              <a:rPr lang="en-US" smtClean="0">
                <a:ea typeface="ＭＳ Ｐゴシック" pitchFamily="34" charset="-128"/>
              </a:rPr>
              <a:t>Collect plan payments</a:t>
            </a:r>
          </a:p>
          <a:p>
            <a:pPr lvl="2"/>
            <a:r>
              <a:rPr lang="en-US" smtClean="0">
                <a:ea typeface="ＭＳ Ｐゴシック" pitchFamily="34" charset="-128"/>
              </a:rPr>
              <a:t>Direct v. Conduit Pay of Mortgages</a:t>
            </a:r>
          </a:p>
          <a:p>
            <a:pPr lvl="1"/>
            <a:r>
              <a:rPr lang="en-US" smtClean="0">
                <a:ea typeface="ＭＳ Ｐゴシック" pitchFamily="34" charset="-128"/>
              </a:rPr>
              <a:t>Disburse to creditors</a:t>
            </a:r>
          </a:p>
          <a:p>
            <a:pPr lvl="1"/>
            <a:r>
              <a:rPr lang="en-US" smtClean="0">
                <a:ea typeface="ＭＳ Ｐゴシック" pitchFamily="34" charset="-128"/>
              </a:rPr>
              <a:t>Point of contact for debtors</a:t>
            </a:r>
          </a:p>
          <a:p>
            <a:endParaRPr lang="en-US" smtClean="0">
              <a:ea typeface="ＭＳ Ｐゴシック" pitchFamily="34" charset="-128"/>
            </a:endParaRPr>
          </a:p>
        </p:txBody>
      </p: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ea typeface="ＭＳ Ｐゴシック" pitchFamily="34" charset="-128"/>
              </a:rPr>
              <a:t>Success in Bankruptcy</a:t>
            </a:r>
          </a:p>
        </p:txBody>
      </p:sp>
      <p:sp>
        <p:nvSpPr>
          <p:cNvPr id="57347" name="Rectangle 3"/>
          <p:cNvSpPr>
            <a:spLocks noGrp="1" noChangeArrowheads="1"/>
          </p:cNvSpPr>
          <p:nvPr>
            <p:ph type="body" idx="1"/>
          </p:nvPr>
        </p:nvSpPr>
        <p:spPr>
          <a:xfrm>
            <a:off x="685800" y="1371600"/>
            <a:ext cx="8110538" cy="4800600"/>
          </a:xfrm>
        </p:spPr>
        <p:txBody>
          <a:bodyPr/>
          <a:lstStyle/>
          <a:p>
            <a:pPr eaLnBrk="1" hangingPunct="1">
              <a:lnSpc>
                <a:spcPct val="90000"/>
              </a:lnSpc>
              <a:buClr>
                <a:schemeClr val="tx2"/>
              </a:buClr>
              <a:buFont typeface="Arial" charset="0"/>
              <a:buChar char="•"/>
              <a:defRPr/>
            </a:pPr>
            <a:endParaRPr lang="en-US" sz="2800" dirty="0" smtClean="0"/>
          </a:p>
          <a:p>
            <a:pPr eaLnBrk="1" hangingPunct="1">
              <a:lnSpc>
                <a:spcPct val="90000"/>
              </a:lnSpc>
              <a:spcAft>
                <a:spcPts val="1200"/>
              </a:spcAft>
              <a:buClr>
                <a:schemeClr val="tx2"/>
              </a:buClr>
              <a:buFont typeface="Arial" charset="0"/>
              <a:buChar char="•"/>
              <a:defRPr/>
            </a:pPr>
            <a:r>
              <a:rPr lang="en-US" sz="2800" dirty="0" smtClean="0"/>
              <a:t>Nationally, only 1 in 3 Chapter 13 cases ends in discharge due to continued financial problems or no need later in the plan for the discharge.  </a:t>
            </a:r>
          </a:p>
          <a:p>
            <a:pPr lvl="1" eaLnBrk="1" hangingPunct="1">
              <a:lnSpc>
                <a:spcPct val="90000"/>
              </a:lnSpc>
              <a:spcAft>
                <a:spcPts val="1200"/>
              </a:spcAft>
              <a:buClr>
                <a:schemeClr val="tx2"/>
              </a:buClr>
              <a:buFont typeface="Arial" charset="0"/>
              <a:buChar char="•"/>
              <a:defRPr/>
            </a:pPr>
            <a:r>
              <a:rPr lang="en-US" sz="2400" dirty="0" smtClean="0"/>
              <a:t>Is a discharge necessary for success or the right measure of success?  Is conversion to a Chapter 7 or an early  hardship discharge possible.</a:t>
            </a:r>
          </a:p>
          <a:p>
            <a:pPr lvl="1" eaLnBrk="1" hangingPunct="1">
              <a:lnSpc>
                <a:spcPct val="90000"/>
              </a:lnSpc>
              <a:spcAft>
                <a:spcPts val="1200"/>
              </a:spcAft>
              <a:buClr>
                <a:schemeClr val="tx2"/>
              </a:buClr>
              <a:buFont typeface="Arial" charset="0"/>
              <a:buChar char="•"/>
              <a:defRPr/>
            </a:pPr>
            <a:r>
              <a:rPr lang="en-US" sz="2400" dirty="0" smtClean="0"/>
              <a:t>What predicts whether homeowner saves home?</a:t>
            </a:r>
          </a:p>
          <a:p>
            <a:pPr eaLnBrk="1" hangingPunct="1">
              <a:lnSpc>
                <a:spcPct val="90000"/>
              </a:lnSpc>
              <a:spcAft>
                <a:spcPts val="1200"/>
              </a:spcAft>
              <a:buClr>
                <a:schemeClr val="tx2"/>
              </a:buClr>
              <a:buFont typeface="Arial" charset="0"/>
              <a:buChar char="•"/>
              <a:defRPr/>
            </a:pPr>
            <a:r>
              <a:rPr lang="en-US" sz="2800" dirty="0" smtClean="0">
                <a:latin typeface="+mj-lt"/>
              </a:rPr>
              <a:t>Affordability predicts success —more than 70% of debtors continue to s</a:t>
            </a:r>
            <a:r>
              <a:rPr lang="en-US" sz="2800" dirty="0" smtClean="0"/>
              <a:t>pend more than 30% of income (net wages + all other income). </a:t>
            </a:r>
          </a:p>
          <a:p>
            <a:pPr eaLnBrk="1" hangingPunct="1">
              <a:lnSpc>
                <a:spcPct val="90000"/>
              </a:lnSpc>
              <a:buClr>
                <a:schemeClr val="tx2"/>
              </a:buClr>
              <a:buFont typeface="Arial" charset="0"/>
              <a:buChar char="•"/>
              <a:defRPr/>
            </a:pPr>
            <a:endParaRPr lang="en-US" sz="2400" dirty="0" smtClean="0"/>
          </a:p>
          <a:p>
            <a:pPr eaLnBrk="1" hangingPunct="1">
              <a:lnSpc>
                <a:spcPct val="90000"/>
              </a:lnSpc>
              <a:buClr>
                <a:schemeClr val="tx2"/>
              </a:buClr>
              <a:buFont typeface="Arial" charset="0"/>
              <a:buChar char="•"/>
              <a:defRPr/>
            </a:pPr>
            <a:endParaRPr lang="en-US" sz="2400" dirty="0" smtClean="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ea typeface="ＭＳ Ｐゴシック" pitchFamily="34" charset="-128"/>
              </a:rPr>
              <a:t>Other Kentucky Resources</a:t>
            </a:r>
          </a:p>
        </p:txBody>
      </p:sp>
      <p:sp>
        <p:nvSpPr>
          <p:cNvPr id="32771" name="Rectangle 3"/>
          <p:cNvSpPr>
            <a:spLocks noGrp="1" noChangeArrowheads="1"/>
          </p:cNvSpPr>
          <p:nvPr>
            <p:ph type="body" idx="1"/>
          </p:nvPr>
        </p:nvSpPr>
        <p:spPr>
          <a:xfrm>
            <a:off x="685800" y="1371600"/>
            <a:ext cx="8110538" cy="4800600"/>
          </a:xfrm>
        </p:spPr>
        <p:txBody>
          <a:bodyPr/>
          <a:lstStyle/>
          <a:p>
            <a:pPr eaLnBrk="1" hangingPunct="1">
              <a:lnSpc>
                <a:spcPct val="90000"/>
              </a:lnSpc>
              <a:buClr>
                <a:schemeClr val="tx2"/>
              </a:buClr>
              <a:buFont typeface="Arial" pitchFamily="34" charset="0"/>
              <a:buChar char="•"/>
            </a:pPr>
            <a:endParaRPr lang="en-US" sz="2800" smtClean="0">
              <a:ea typeface="ＭＳ Ｐゴシック" pitchFamily="34" charset="-128"/>
            </a:endParaRPr>
          </a:p>
          <a:p>
            <a:r>
              <a:rPr lang="en-US" sz="2000" b="1" smtClean="0">
                <a:ea typeface="ＭＳ Ｐゴシック" pitchFamily="34" charset="-128"/>
              </a:rPr>
              <a:t>Don’t Borrow Trouble </a:t>
            </a:r>
            <a:r>
              <a:rPr lang="en-US" sz="2000" smtClean="0">
                <a:ea typeface="ＭＳ Ｐゴシック" pitchFamily="34" charset="-128"/>
              </a:rPr>
              <a:t>1-866-830-7868 www.dontborrowtrouble.com</a:t>
            </a:r>
          </a:p>
          <a:p>
            <a:r>
              <a:rPr lang="en-US" sz="2000" b="1" smtClean="0">
                <a:ea typeface="ＭＳ Ｐゴシック" pitchFamily="34" charset="-128"/>
              </a:rPr>
              <a:t>Louisville Metro </a:t>
            </a:r>
            <a:r>
              <a:rPr lang="en-US" sz="2000" smtClean="0">
                <a:ea typeface="ＭＳ Ｐゴシック" pitchFamily="34" charset="-128"/>
              </a:rPr>
              <a:t>Dial 2-1-1 www.louisvilleky.gov/foreclosure</a:t>
            </a:r>
          </a:p>
          <a:p>
            <a:r>
              <a:rPr lang="en-US" sz="2000" b="1" smtClean="0">
                <a:ea typeface="ＭＳ Ｐゴシック" pitchFamily="34" charset="-128"/>
              </a:rPr>
              <a:t>Housing Partnership Inc. </a:t>
            </a:r>
            <a:r>
              <a:rPr lang="en-US" sz="2000" smtClean="0">
                <a:ea typeface="ＭＳ Ｐゴシック" pitchFamily="34" charset="-128"/>
              </a:rPr>
              <a:t>333 Guthrie Green, Suite 404 Louisville, KY 40202 </a:t>
            </a:r>
            <a:r>
              <a:rPr lang="en-US" sz="2000" smtClean="0">
                <a:ea typeface="ＭＳ Ｐゴシック" pitchFamily="34" charset="-128"/>
                <a:hlinkClick r:id="rId4"/>
              </a:rPr>
              <a:t>www.housingpartnershipinc.org</a:t>
            </a:r>
            <a:r>
              <a:rPr lang="en-US" sz="2000" smtClean="0">
                <a:ea typeface="ＭＳ Ｐゴシック" pitchFamily="34" charset="-128"/>
              </a:rPr>
              <a:t> 502-585-5451</a:t>
            </a:r>
          </a:p>
          <a:p>
            <a:r>
              <a:rPr lang="en-US" sz="2000" b="1" smtClean="0">
                <a:ea typeface="ＭＳ Ｐゴシック" pitchFamily="34" charset="-128"/>
              </a:rPr>
              <a:t>Louisville Urban League </a:t>
            </a:r>
            <a:r>
              <a:rPr lang="en-US" sz="2000" smtClean="0">
                <a:ea typeface="ＭＳ Ｐゴシック" pitchFamily="34" charset="-128"/>
              </a:rPr>
              <a:t>1535 W. BroadwayLouisville, KY 40203 502-561-6830 www.lul.org</a:t>
            </a:r>
          </a:p>
          <a:p>
            <a:r>
              <a:rPr lang="en-US" sz="2000" b="1" smtClean="0">
                <a:ea typeface="ＭＳ Ｐゴシック" pitchFamily="34" charset="-128"/>
              </a:rPr>
              <a:t>Legal Aid Society </a:t>
            </a:r>
            <a:r>
              <a:rPr lang="en-US" sz="2000" smtClean="0">
                <a:ea typeface="ＭＳ Ｐゴシック" pitchFamily="34" charset="-128"/>
              </a:rPr>
              <a:t>416 W. Muhammad Ali Blvd., Suite 300 Louisville, KY 40202 502-584-1254 1-800-292-1862 </a:t>
            </a:r>
            <a:r>
              <a:rPr lang="en-US" sz="2000" smtClean="0">
                <a:ea typeface="ＭＳ Ｐゴシック" pitchFamily="34" charset="-128"/>
                <a:hlinkClick r:id="rId5"/>
              </a:rPr>
              <a:t>www.laslou.org</a:t>
            </a:r>
            <a:endParaRPr lang="en-US" sz="2000" smtClean="0">
              <a:ea typeface="ＭＳ Ｐゴシック" pitchFamily="34" charset="-128"/>
            </a:endParaRPr>
          </a:p>
          <a:p>
            <a:r>
              <a:rPr lang="en-US" sz="2000" smtClean="0">
                <a:ea typeface="ＭＳ Ｐゴシック" pitchFamily="34" charset="-128"/>
              </a:rPr>
              <a:t>HUD-approved housing counselors to explore your options at </a:t>
            </a:r>
            <a:r>
              <a:rPr lang="en-US" sz="2000" b="1" smtClean="0">
                <a:ea typeface="ＭＳ Ｐゴシック" pitchFamily="34" charset="-128"/>
              </a:rPr>
              <a:t>1-800-569-4287 </a:t>
            </a:r>
            <a:r>
              <a:rPr lang="en-US" sz="2000" smtClean="0">
                <a:ea typeface="ＭＳ Ｐゴシック" pitchFamily="34" charset="-128"/>
              </a:rPr>
              <a:t>or </a:t>
            </a:r>
            <a:r>
              <a:rPr lang="en-US" sz="2000" b="1" smtClean="0">
                <a:ea typeface="ＭＳ Ｐゴシック" pitchFamily="34" charset="-128"/>
              </a:rPr>
              <a:t>TDD 1-800-877-8339.</a:t>
            </a:r>
            <a:endParaRPr lang="en-US" sz="2000" smtClean="0">
              <a:ea typeface="ＭＳ Ｐゴシック" pitchFamily="34" charset="-128"/>
            </a:endParaRPr>
          </a:p>
          <a:p>
            <a:pPr eaLnBrk="1" hangingPunct="1">
              <a:lnSpc>
                <a:spcPct val="90000"/>
              </a:lnSpc>
              <a:buClr>
                <a:schemeClr val="tx2"/>
              </a:buClr>
              <a:buFont typeface="Arial" pitchFamily="34" charset="0"/>
              <a:buChar char="•"/>
            </a:pPr>
            <a:endParaRPr lang="en-US" sz="2400" smtClean="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0" y="609600"/>
            <a:ext cx="9144000" cy="1766888"/>
          </a:xfrm>
        </p:spPr>
        <p:txBody>
          <a:bodyPr/>
          <a:lstStyle/>
          <a:p>
            <a:pPr algn="ctr" eaLnBrk="1" hangingPunct="1">
              <a:buClr>
                <a:schemeClr val="folHlink"/>
              </a:buClr>
            </a:pPr>
            <a:r>
              <a:rPr lang="en-US" sz="5000" smtClean="0">
                <a:ea typeface="ＭＳ Ｐゴシック" pitchFamily="34" charset="-128"/>
              </a:rPr>
              <a:t>Saving Homes</a:t>
            </a:r>
            <a:br>
              <a:rPr lang="en-US" sz="5000" smtClean="0">
                <a:ea typeface="ＭＳ Ｐゴシック" pitchFamily="34" charset="-128"/>
              </a:rPr>
            </a:br>
            <a:r>
              <a:rPr lang="en-US" sz="5000" smtClean="0">
                <a:ea typeface="ＭＳ Ｐゴシック" pitchFamily="34" charset="-128"/>
              </a:rPr>
              <a:t>in Bankruptcy</a:t>
            </a:r>
          </a:p>
        </p:txBody>
      </p:sp>
      <p:cxnSp>
        <p:nvCxnSpPr>
          <p:cNvPr id="33795" name="Straight Connector 13"/>
          <p:cNvCxnSpPr>
            <a:cxnSpLocks noChangeShapeType="1"/>
          </p:cNvCxnSpPr>
          <p:nvPr/>
        </p:nvCxnSpPr>
        <p:spPr bwMode="auto">
          <a:xfrm rot="10800000">
            <a:off x="1143000" y="2590800"/>
            <a:ext cx="7391400" cy="1588"/>
          </a:xfrm>
          <a:prstGeom prst="line">
            <a:avLst/>
          </a:prstGeom>
          <a:noFill/>
          <a:ln w="152400">
            <a:solidFill>
              <a:srgbClr val="89A9C6"/>
            </a:solidFill>
            <a:round/>
            <a:headEnd/>
            <a:tailEnd/>
          </a:ln>
          <a:extLst>
            <a:ext uri="{909E8E84-426E-40DD-AFC4-6F175D3DCCD1}">
              <a14:hiddenFill xmlns:a14="http://schemas.microsoft.com/office/drawing/2010/main">
                <a:noFill/>
              </a14:hiddenFill>
            </a:ext>
          </a:extLst>
        </p:spPr>
      </p:cxnSp>
      <p:sp>
        <p:nvSpPr>
          <p:cNvPr id="33796" name="Rectangle 2"/>
          <p:cNvSpPr txBox="1">
            <a:spLocks noChangeArrowheads="1"/>
          </p:cNvSpPr>
          <p:nvPr/>
        </p:nvSpPr>
        <p:spPr bwMode="auto">
          <a:xfrm>
            <a:off x="0" y="4800600"/>
            <a:ext cx="48768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buClr>
                <a:schemeClr val="folHlink"/>
              </a:buClr>
            </a:pPr>
            <a:r>
              <a:rPr lang="en-US" sz="2000">
                <a:solidFill>
                  <a:schemeClr val="tx2"/>
                </a:solidFill>
                <a:latin typeface="Helvetica"/>
              </a:rPr>
              <a:t>800 Stone Creek Parkway Suite 6</a:t>
            </a:r>
          </a:p>
          <a:p>
            <a:pPr algn="ctr" eaLnBrk="1" hangingPunct="1">
              <a:buClr>
                <a:schemeClr val="folHlink"/>
              </a:buClr>
            </a:pPr>
            <a:r>
              <a:rPr lang="en-US" sz="2000">
                <a:solidFill>
                  <a:schemeClr val="tx2"/>
                </a:solidFill>
                <a:latin typeface="Helvetica"/>
              </a:rPr>
              <a:t>Louisville KY 40223</a:t>
            </a:r>
          </a:p>
          <a:p>
            <a:pPr algn="ctr" eaLnBrk="1" hangingPunct="1">
              <a:buClr>
                <a:schemeClr val="folHlink"/>
              </a:buClr>
            </a:pPr>
            <a:r>
              <a:rPr lang="en-US" sz="2000">
                <a:solidFill>
                  <a:schemeClr val="tx2"/>
                </a:solidFill>
                <a:latin typeface="Helvetica"/>
              </a:rPr>
              <a:t>502-429-0057</a:t>
            </a:r>
          </a:p>
          <a:p>
            <a:pPr algn="ctr" eaLnBrk="1" hangingPunct="1">
              <a:buClr>
                <a:schemeClr val="folHlink"/>
              </a:buClr>
            </a:pPr>
            <a:r>
              <a:rPr lang="en-US" sz="2000">
                <a:solidFill>
                  <a:schemeClr val="tx2"/>
                </a:solidFill>
                <a:latin typeface="Helvetica"/>
              </a:rPr>
              <a:t>Bankruptcy@Bankruptcy-Divorce.com</a:t>
            </a:r>
          </a:p>
        </p:txBody>
      </p:sp>
      <p:pic>
        <p:nvPicPr>
          <p:cNvPr id="5" name="Picture 5" descr="house"/>
          <p:cNvPicPr>
            <a:picLocks noChangeAspect="1" noChangeArrowheads="1"/>
          </p:cNvPicPr>
          <p:nvPr/>
        </p:nvPicPr>
        <p:blipFill>
          <a:blip r:embed="rId4"/>
          <a:srcRect/>
          <a:stretch>
            <a:fillRect/>
          </a:stretch>
        </p:blipFill>
        <p:spPr bwMode="auto">
          <a:xfrm>
            <a:off x="5181600" y="4267200"/>
            <a:ext cx="3581400" cy="2387600"/>
          </a:xfrm>
          <a:prstGeom prst="snip2DiagRect">
            <a:avLst/>
          </a:prstGeom>
          <a:solidFill>
            <a:srgbClr val="FFFFFF">
              <a:shade val="85000"/>
            </a:srgbClr>
          </a:solidFill>
          <a:ln w="190500" cap="sq">
            <a:solidFill>
              <a:srgbClr val="89A9C6"/>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extrusionH="76200" contourW="12700">
            <a:bevelT w="25400" h="19050" prst="angle"/>
            <a:extrusionClr>
              <a:schemeClr val="accent1">
                <a:lumMod val="95000"/>
              </a:schemeClr>
            </a:extrusionClr>
            <a:contourClr>
              <a:srgbClr val="969696"/>
            </a:contourClr>
          </a:sp3d>
        </p:spPr>
      </p:pic>
      <p:sp>
        <p:nvSpPr>
          <p:cNvPr id="6" name="TextBox 5"/>
          <p:cNvSpPr txBox="1"/>
          <p:nvPr/>
        </p:nvSpPr>
        <p:spPr>
          <a:xfrm>
            <a:off x="0" y="2743200"/>
            <a:ext cx="9144000" cy="1569660"/>
          </a:xfrm>
          <a:prstGeom prst="rect">
            <a:avLst/>
          </a:prstGeom>
          <a:noFill/>
        </p:spPr>
        <p:txBody>
          <a:bodyPr>
            <a:spAutoFit/>
          </a:bodyPr>
          <a:lstStyle/>
          <a:p>
            <a:pPr algn="ctr" eaLnBrk="0" hangingPunct="0">
              <a:defRPr/>
            </a:pPr>
            <a:r>
              <a:rPr lang="en-US" dirty="0">
                <a:solidFill>
                  <a:schemeClr val="tx2"/>
                </a:solidFill>
                <a:effectLst>
                  <a:innerShdw blurRad="63500" dist="50800">
                    <a:prstClr val="black">
                      <a:alpha val="50000"/>
                    </a:prstClr>
                  </a:innerShdw>
                </a:effectLst>
                <a:ea typeface="ＭＳ Ｐゴシック" charset="-128"/>
              </a:rPr>
              <a:t>Attorney Nick C Thompson</a:t>
            </a:r>
          </a:p>
          <a:p>
            <a:pPr algn="ctr" eaLnBrk="0" hangingPunct="0">
              <a:defRPr/>
            </a:pPr>
            <a:r>
              <a:rPr lang="en-US" dirty="0">
                <a:solidFill>
                  <a:schemeClr val="tx2"/>
                </a:solidFill>
                <a:effectLst>
                  <a:innerShdw blurRad="63500" dist="50800">
                    <a:prstClr val="black">
                      <a:alpha val="50000"/>
                    </a:prstClr>
                  </a:innerShdw>
                </a:effectLst>
                <a:ea typeface="ＭＳ Ｐゴシック" charset="-128"/>
              </a:rPr>
              <a:t>With credit for the original presentation to </a:t>
            </a:r>
          </a:p>
          <a:p>
            <a:pPr algn="ctr" eaLnBrk="0" hangingPunct="0">
              <a:defRPr/>
            </a:pPr>
            <a:r>
              <a:rPr lang="en-US" dirty="0">
                <a:solidFill>
                  <a:schemeClr val="tx2"/>
                </a:solidFill>
                <a:effectLst>
                  <a:innerShdw blurRad="63500" dist="50800">
                    <a:prstClr val="black">
                      <a:alpha val="50000"/>
                    </a:prstClr>
                  </a:innerShdw>
                </a:effectLst>
                <a:ea typeface="ＭＳ Ｐゴシック" charset="-128"/>
              </a:rPr>
              <a:t>Professor Katherine Porter </a:t>
            </a:r>
          </a:p>
          <a:p>
            <a:pPr algn="ctr" eaLnBrk="0" hangingPunct="0">
              <a:defRPr/>
            </a:pPr>
            <a:r>
              <a:rPr lang="en-US" dirty="0">
                <a:solidFill>
                  <a:schemeClr val="tx2"/>
                </a:solidFill>
                <a:effectLst>
                  <a:innerShdw blurRad="63500" dist="50800">
                    <a:prstClr val="black">
                      <a:alpha val="50000"/>
                    </a:prstClr>
                  </a:innerShdw>
                </a:effectLst>
                <a:ea typeface="ＭＳ Ｐゴシック" charset="-128"/>
              </a:rPr>
              <a:t>University of Iowa School of Law </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buClr>
                <a:schemeClr val="folHlink"/>
              </a:buClr>
            </a:pPr>
            <a:r>
              <a:rPr lang="en-US" sz="4000" smtClean="0">
                <a:ea typeface="ＭＳ Ｐゴシック" pitchFamily="34" charset="-128"/>
              </a:rPr>
              <a:t>Foreclosoure doesn’t just cost the homeowner:</a:t>
            </a:r>
          </a:p>
        </p:txBody>
      </p:sp>
      <p:sp>
        <p:nvSpPr>
          <p:cNvPr id="6147" name="Rectangle 3"/>
          <p:cNvSpPr>
            <a:spLocks noGrp="1" noChangeArrowheads="1"/>
          </p:cNvSpPr>
          <p:nvPr>
            <p:ph type="body" idx="1"/>
          </p:nvPr>
        </p:nvSpPr>
        <p:spPr>
          <a:xfrm>
            <a:off x="609600" y="1981200"/>
            <a:ext cx="8305800" cy="4114800"/>
          </a:xfrm>
        </p:spPr>
        <p:txBody>
          <a:bodyPr/>
          <a:lstStyle/>
          <a:p>
            <a:r>
              <a:rPr lang="en-US" sz="2400" dirty="0" smtClean="0">
                <a:ea typeface="ＭＳ Ｐゴシック" pitchFamily="34" charset="-128"/>
              </a:rPr>
              <a:t>Prime Lenders and investors often lose from 20 cents to 60 cents on the dollar. Lenders typically lose $50,000 or more on one foreclosure.  But low- and moderate-income borrowers who enter a repayment plan are 68% less likely to lose their homes.  – Dona </a:t>
            </a:r>
            <a:r>
              <a:rPr lang="en-US" sz="2400" dirty="0" err="1" smtClean="0">
                <a:ea typeface="ＭＳ Ｐゴシック" pitchFamily="34" charset="-128"/>
              </a:rPr>
              <a:t>Dezube</a:t>
            </a:r>
            <a:r>
              <a:rPr lang="en-US" sz="2400" dirty="0" smtClean="0">
                <a:ea typeface="ＭＳ Ｐゴシック" pitchFamily="34" charset="-128"/>
              </a:rPr>
              <a:t>, “Heroic Homeownership,” Mortgage Banking, (June 2006) p. 82.</a:t>
            </a:r>
          </a:p>
          <a:p>
            <a:r>
              <a:rPr lang="en-US" sz="2400" dirty="0" smtClean="0">
                <a:ea typeface="ＭＳ Ｐゴシック" pitchFamily="34" charset="-128"/>
              </a:rPr>
              <a:t> Subprime </a:t>
            </a:r>
            <a:r>
              <a:rPr lang="en-US" sz="2400" dirty="0" smtClean="0">
                <a:ea typeface="ＭＳ Ｐゴシック" pitchFamily="34" charset="-128"/>
              </a:rPr>
              <a:t>loans </a:t>
            </a:r>
            <a:r>
              <a:rPr lang="en-US" sz="2400" dirty="0" smtClean="0">
                <a:ea typeface="ＭＳ Ｐゴシック" pitchFamily="34" charset="-128"/>
              </a:rPr>
              <a:t>and rescue scams </a:t>
            </a:r>
            <a:r>
              <a:rPr lang="en-US" sz="2400" dirty="0" smtClean="0">
                <a:ea typeface="ＭＳ Ｐゴシック" pitchFamily="34" charset="-128"/>
              </a:rPr>
              <a:t>are</a:t>
            </a:r>
            <a:r>
              <a:rPr lang="en-US" sz="2400" dirty="0" smtClean="0">
                <a:ea typeface="ＭＳ Ｐゴシック" pitchFamily="34" charset="-128"/>
              </a:rPr>
              <a:t> designed </a:t>
            </a:r>
            <a:r>
              <a:rPr lang="en-US" sz="2400" dirty="0" smtClean="0">
                <a:ea typeface="ＭＳ Ｐゴシック" pitchFamily="34" charset="-128"/>
              </a:rPr>
              <a:t>to make money from foreclosures. </a:t>
            </a:r>
            <a:r>
              <a:rPr lang="en-US" sz="2400" dirty="0" smtClean="0">
                <a:ea typeface="ＭＳ Ｐゴシック" pitchFamily="34" charset="-128"/>
              </a:rPr>
              <a:t>A foreclosure results </a:t>
            </a:r>
            <a:r>
              <a:rPr lang="en-US" sz="2400" dirty="0" smtClean="0">
                <a:ea typeface="ＭＳ Ｐゴシック" pitchFamily="34" charset="-128"/>
              </a:rPr>
              <a:t>in as much as an additional $220,000 in reduced property value and home equity for nearby homes.  “Collateral Damage: The Municipal Impact of Today’s Mortgage Foreclosure Boom,” May 11, 2005, p. 4. </a:t>
            </a:r>
          </a:p>
          <a:p>
            <a:endParaRPr lang="en-US" sz="2400" dirty="0" smtClean="0">
              <a:ea typeface="ＭＳ Ｐゴシック" pitchFamily="34" charset="-128"/>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buClr>
                <a:schemeClr val="folHlink"/>
              </a:buClr>
            </a:pPr>
            <a:r>
              <a:rPr lang="en-US" sz="4000" smtClean="0">
                <a:ea typeface="ＭＳ Ｐゴシック" pitchFamily="34" charset="-128"/>
              </a:rPr>
              <a:t>Attorneys advise the Homeowner and Counsel on</a:t>
            </a:r>
          </a:p>
        </p:txBody>
      </p:sp>
      <p:sp>
        <p:nvSpPr>
          <p:cNvPr id="7171" name="Rectangle 3"/>
          <p:cNvSpPr>
            <a:spLocks noGrp="1" noChangeArrowheads="1"/>
          </p:cNvSpPr>
          <p:nvPr>
            <p:ph type="body" idx="1"/>
          </p:nvPr>
        </p:nvSpPr>
        <p:spPr>
          <a:xfrm>
            <a:off x="838200" y="2362200"/>
            <a:ext cx="7926388" cy="4114800"/>
          </a:xfrm>
        </p:spPr>
        <p:txBody>
          <a:bodyPr/>
          <a:lstStyle/>
          <a:p>
            <a:pPr eaLnBrk="1" hangingPunct="1">
              <a:lnSpc>
                <a:spcPct val="90000"/>
              </a:lnSpc>
              <a:spcAft>
                <a:spcPts val="1200"/>
              </a:spcAft>
              <a:buClr>
                <a:schemeClr val="tx2"/>
              </a:buClr>
            </a:pPr>
            <a:r>
              <a:rPr lang="en-US" sz="2800" dirty="0" smtClean="0">
                <a:ea typeface="ＭＳ Ｐゴシック" pitchFamily="34" charset="-128"/>
              </a:rPr>
              <a:t>Whether to file or seek other methods</a:t>
            </a:r>
          </a:p>
          <a:p>
            <a:pPr eaLnBrk="1" hangingPunct="1">
              <a:lnSpc>
                <a:spcPct val="90000"/>
              </a:lnSpc>
              <a:spcAft>
                <a:spcPts val="1200"/>
              </a:spcAft>
              <a:buClr>
                <a:schemeClr val="tx2"/>
              </a:buClr>
            </a:pPr>
            <a:r>
              <a:rPr lang="en-US" sz="2800" dirty="0" smtClean="0">
                <a:ea typeface="ＭＳ Ｐゴシック" pitchFamily="34" charset="-128"/>
              </a:rPr>
              <a:t>Choosing the type of bankruptcy</a:t>
            </a:r>
          </a:p>
          <a:p>
            <a:pPr eaLnBrk="1" hangingPunct="1">
              <a:lnSpc>
                <a:spcPct val="90000"/>
              </a:lnSpc>
              <a:spcAft>
                <a:spcPts val="1200"/>
              </a:spcAft>
              <a:buClr>
                <a:schemeClr val="tx2"/>
              </a:buClr>
            </a:pPr>
            <a:r>
              <a:rPr lang="en-US" sz="2800" dirty="0" smtClean="0">
                <a:ea typeface="ＭＳ Ｐゴシック" pitchFamily="34" charset="-128"/>
              </a:rPr>
              <a:t>Timing considerations</a:t>
            </a:r>
          </a:p>
          <a:p>
            <a:pPr eaLnBrk="1" hangingPunct="1">
              <a:lnSpc>
                <a:spcPct val="90000"/>
              </a:lnSpc>
            </a:pPr>
            <a:r>
              <a:rPr lang="en-US" sz="2800" dirty="0" smtClean="0">
                <a:ea typeface="ＭＳ Ｐゴシック" pitchFamily="34" charset="-128"/>
              </a:rPr>
              <a:t>Seeking alternatives to bankruptcy</a:t>
            </a:r>
          </a:p>
          <a:p>
            <a:pPr eaLnBrk="1" hangingPunct="1">
              <a:lnSpc>
                <a:spcPct val="90000"/>
              </a:lnSpc>
            </a:pPr>
            <a:r>
              <a:rPr lang="en-US" sz="2800" dirty="0" smtClean="0">
                <a:ea typeface="ＭＳ Ｐゴシック" pitchFamily="34" charset="-128"/>
              </a:rPr>
              <a:t>Unsecured </a:t>
            </a:r>
            <a:r>
              <a:rPr lang="en-US" sz="2800" dirty="0" smtClean="0">
                <a:ea typeface="ＭＳ Ｐゴシック" pitchFamily="34" charset="-128"/>
              </a:rPr>
              <a:t>creditors are </a:t>
            </a:r>
            <a:r>
              <a:rPr lang="en-US" sz="2800" dirty="0" smtClean="0">
                <a:ea typeface="ＭＳ Ｐゴシック" pitchFamily="34" charset="-128"/>
              </a:rPr>
              <a:t>normally paid </a:t>
            </a:r>
            <a:r>
              <a:rPr lang="en-US" sz="2800" dirty="0" smtClean="0">
                <a:ea typeface="ＭＳ Ｐゴシック" pitchFamily="34" charset="-128"/>
              </a:rPr>
              <a:t>only a percentage of their debt. Attorney </a:t>
            </a:r>
            <a:r>
              <a:rPr lang="en-US" sz="2800" dirty="0" smtClean="0">
                <a:ea typeface="ＭＳ Ｐゴシック" pitchFamily="34" charset="-128"/>
              </a:rPr>
              <a:t>fees often only means </a:t>
            </a:r>
            <a:r>
              <a:rPr lang="en-US" sz="2800" dirty="0" smtClean="0">
                <a:ea typeface="ＭＳ Ｐゴシック" pitchFamily="34" charset="-128"/>
              </a:rPr>
              <a:t>that a lower percentage is paid to unsecured.  </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buClr>
                <a:schemeClr val="folHlink"/>
              </a:buClr>
            </a:pPr>
            <a:r>
              <a:rPr lang="en-US" sz="4000" dirty="0" smtClean="0">
                <a:ea typeface="ＭＳ Ｐゴシック" pitchFamily="34" charset="-128"/>
              </a:rPr>
              <a:t>When the foreclosure is filed. </a:t>
            </a:r>
            <a:endParaRPr lang="en-US" sz="4000" dirty="0" smtClean="0">
              <a:ea typeface="ＭＳ Ｐゴシック" pitchFamily="34" charset="-128"/>
            </a:endParaRPr>
          </a:p>
        </p:txBody>
      </p:sp>
      <p:sp>
        <p:nvSpPr>
          <p:cNvPr id="7171" name="Rectangle 3"/>
          <p:cNvSpPr>
            <a:spLocks noGrp="1" noChangeArrowheads="1"/>
          </p:cNvSpPr>
          <p:nvPr>
            <p:ph type="body" idx="1"/>
          </p:nvPr>
        </p:nvSpPr>
        <p:spPr>
          <a:xfrm>
            <a:off x="838200" y="2362200"/>
            <a:ext cx="7926388" cy="4114800"/>
          </a:xfrm>
        </p:spPr>
        <p:txBody>
          <a:bodyPr/>
          <a:lstStyle/>
          <a:p>
            <a:pPr eaLnBrk="1" hangingPunct="1">
              <a:lnSpc>
                <a:spcPct val="90000"/>
              </a:lnSpc>
              <a:spcAft>
                <a:spcPts val="1200"/>
              </a:spcAft>
              <a:buClr>
                <a:schemeClr val="tx2"/>
              </a:buClr>
            </a:pPr>
            <a:r>
              <a:rPr lang="en-US" sz="2800" dirty="0" smtClean="0">
                <a:ea typeface="ＭＳ Ｐゴシック" pitchFamily="34" charset="-128"/>
              </a:rPr>
              <a:t>When the foreclosure is filed the debtor only has 20 days to answer the complaint </a:t>
            </a:r>
            <a:r>
              <a:rPr lang="en-US" sz="2800" dirty="0" smtClean="0">
                <a:ea typeface="ＭＳ Ｐゴシック" pitchFamily="34" charset="-128"/>
              </a:rPr>
              <a:t>or they lose by default and the home may be sold within 21 days after the commissioner starts the </a:t>
            </a:r>
            <a:r>
              <a:rPr lang="en-US" sz="2800" dirty="0" err="1" smtClean="0">
                <a:ea typeface="ＭＳ Ｐゴシック" pitchFamily="34" charset="-128"/>
              </a:rPr>
              <a:t>advertisment</a:t>
            </a:r>
            <a:r>
              <a:rPr lang="en-US" sz="2800" dirty="0" smtClean="0">
                <a:ea typeface="ＭＳ Ｐゴシック" pitchFamily="34" charset="-128"/>
              </a:rPr>
              <a:t> for sale.  </a:t>
            </a:r>
            <a:endParaRPr lang="en-US" sz="2800" dirty="0">
              <a:ea typeface="ＭＳ Ｐゴシック" pitchFamily="34" charset="-128"/>
            </a:endParaRPr>
          </a:p>
          <a:p>
            <a:pPr eaLnBrk="1" hangingPunct="1">
              <a:lnSpc>
                <a:spcPct val="90000"/>
              </a:lnSpc>
              <a:spcAft>
                <a:spcPts val="1200"/>
              </a:spcAft>
              <a:buClr>
                <a:schemeClr val="tx2"/>
              </a:buClr>
            </a:pPr>
            <a:r>
              <a:rPr lang="en-US" sz="2800" dirty="0" smtClean="0">
                <a:ea typeface="ＭＳ Ｐゴシック" pitchFamily="34" charset="-128"/>
              </a:rPr>
              <a:t>Debtors should consider whether they should catch up the payments by filing a Chapter 13 in Federal court or delay the foreclosure by answering the complaint in state court</a:t>
            </a:r>
          </a:p>
          <a:p>
            <a:pPr eaLnBrk="1" hangingPunct="1">
              <a:lnSpc>
                <a:spcPct val="90000"/>
              </a:lnSpc>
            </a:pPr>
            <a:endParaRPr lang="en-US" sz="2800" dirty="0" smtClean="0">
              <a:ea typeface="ＭＳ Ｐゴシック" pitchFamily="34" charset="-128"/>
            </a:endParaRPr>
          </a:p>
        </p:txBody>
      </p:sp>
    </p:spTree>
    <p:custDataLst>
      <p:tags r:id="rId1"/>
    </p:custDataLst>
    <p:extLst>
      <p:ext uri="{BB962C8B-B14F-4D97-AF65-F5344CB8AC3E}">
        <p14:creationId xmlns:p14="http://schemas.microsoft.com/office/powerpoint/2010/main" val="4271034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buClr>
                <a:schemeClr val="folHlink"/>
              </a:buClr>
            </a:pPr>
            <a:r>
              <a:rPr lang="en-US" sz="4000" dirty="0" smtClean="0">
                <a:ea typeface="ＭＳ Ｐゴシック" pitchFamily="34" charset="-128"/>
              </a:rPr>
              <a:t>Alternatives to bankruptcy</a:t>
            </a:r>
            <a:endParaRPr lang="en-US" sz="4000" dirty="0" smtClean="0">
              <a:ea typeface="ＭＳ Ｐゴシック" pitchFamily="34" charset="-128"/>
            </a:endParaRPr>
          </a:p>
        </p:txBody>
      </p:sp>
      <p:sp>
        <p:nvSpPr>
          <p:cNvPr id="7171" name="Rectangle 3"/>
          <p:cNvSpPr>
            <a:spLocks noGrp="1" noChangeArrowheads="1"/>
          </p:cNvSpPr>
          <p:nvPr>
            <p:ph type="body" idx="1"/>
          </p:nvPr>
        </p:nvSpPr>
        <p:spPr>
          <a:xfrm>
            <a:off x="838200" y="1828800"/>
            <a:ext cx="7926388" cy="4648200"/>
          </a:xfrm>
        </p:spPr>
        <p:txBody>
          <a:bodyPr/>
          <a:lstStyle/>
          <a:p>
            <a:pPr eaLnBrk="1" hangingPunct="1">
              <a:lnSpc>
                <a:spcPct val="90000"/>
              </a:lnSpc>
              <a:spcAft>
                <a:spcPts val="1200"/>
              </a:spcAft>
              <a:buClr>
                <a:schemeClr val="tx2"/>
              </a:buClr>
            </a:pPr>
            <a:r>
              <a:rPr lang="en-US" sz="2800" dirty="0" smtClean="0">
                <a:ea typeface="ＭＳ Ｐゴシック" pitchFamily="34" charset="-128"/>
              </a:rPr>
              <a:t>A mortgage restructure or modification may be offered this normally only reduces the interest or monthly payment and rarely reduces principle owed for the home.</a:t>
            </a:r>
          </a:p>
          <a:p>
            <a:pPr eaLnBrk="1" hangingPunct="1">
              <a:lnSpc>
                <a:spcPct val="90000"/>
              </a:lnSpc>
              <a:spcAft>
                <a:spcPts val="1200"/>
              </a:spcAft>
              <a:buClr>
                <a:schemeClr val="tx2"/>
              </a:buClr>
            </a:pPr>
            <a:r>
              <a:rPr lang="en-US" sz="2800" dirty="0" smtClean="0">
                <a:ea typeface="ＭＳ Ｐゴシック" pitchFamily="34" charset="-128"/>
              </a:rPr>
              <a:t>A short </a:t>
            </a:r>
            <a:r>
              <a:rPr lang="en-US" sz="2800" dirty="0" smtClean="0">
                <a:ea typeface="ＭＳ Ｐゴシック" pitchFamily="34" charset="-128"/>
              </a:rPr>
              <a:t>sale allows the mortgage company to take immediate possession and the homeowner immediately loses the property and becomes liable for the </a:t>
            </a:r>
            <a:r>
              <a:rPr lang="en-US" sz="2800" dirty="0" err="1" smtClean="0">
                <a:ea typeface="ＭＳ Ｐゴシック" pitchFamily="34" charset="-128"/>
              </a:rPr>
              <a:t>deficency</a:t>
            </a:r>
            <a:r>
              <a:rPr lang="en-US" sz="2800" dirty="0" smtClean="0">
                <a:ea typeface="ＭＳ Ｐゴシック" pitchFamily="34" charset="-128"/>
              </a:rPr>
              <a:t> or any income from the debt that is forgiven.</a:t>
            </a:r>
          </a:p>
          <a:p>
            <a:pPr eaLnBrk="1" hangingPunct="1">
              <a:lnSpc>
                <a:spcPct val="90000"/>
              </a:lnSpc>
              <a:spcAft>
                <a:spcPts val="1200"/>
              </a:spcAft>
              <a:buClr>
                <a:schemeClr val="tx2"/>
              </a:buClr>
            </a:pPr>
            <a:r>
              <a:rPr lang="en-US" sz="2800" dirty="0" smtClean="0">
                <a:ea typeface="ＭＳ Ｐゴシック" pitchFamily="34" charset="-128"/>
              </a:rPr>
              <a:t>A deed in lieu offers the same </a:t>
            </a:r>
            <a:r>
              <a:rPr lang="en-US" sz="2800" dirty="0" smtClean="0">
                <a:ea typeface="ＭＳ Ｐゴシック" pitchFamily="34" charset="-128"/>
              </a:rPr>
              <a:t>consequences as a short sale. </a:t>
            </a:r>
          </a:p>
          <a:p>
            <a:pPr eaLnBrk="1" hangingPunct="1">
              <a:lnSpc>
                <a:spcPct val="90000"/>
              </a:lnSpc>
            </a:pPr>
            <a:endParaRPr lang="en-US" sz="2800" dirty="0" smtClean="0">
              <a:ea typeface="ＭＳ Ｐゴシック" pitchFamily="34" charset="-128"/>
            </a:endParaRPr>
          </a:p>
        </p:txBody>
      </p:sp>
    </p:spTree>
    <p:custDataLst>
      <p:tags r:id="rId1"/>
    </p:custDataLst>
    <p:extLst>
      <p:ext uri="{BB962C8B-B14F-4D97-AF65-F5344CB8AC3E}">
        <p14:creationId xmlns:p14="http://schemas.microsoft.com/office/powerpoint/2010/main" val="838313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defRPr/>
            </a:pPr>
            <a:r>
              <a:rPr lang="en-US" sz="4000" b="1" cap="all" dirty="0">
                <a:ln w="9000" cmpd="sng">
                  <a:solidFill>
                    <a:srgbClr val="000099"/>
                  </a:solidFill>
                  <a:prstDash val="solid"/>
                </a:ln>
                <a:solidFill>
                  <a:srgbClr val="062D84"/>
                </a:solidFill>
                <a:effectLst>
                  <a:reflection blurRad="12700" stA="28000" endPos="45000" dist="1000" dir="5400000" sy="-100000" algn="bl" rotWithShape="0"/>
                </a:effectLst>
              </a:rPr>
              <a:t>Debtors </a:t>
            </a:r>
            <a:r>
              <a:rPr lang="en-US" sz="4000" b="1" cap="all" dirty="0" smtClean="0">
                <a:ln w="9000" cmpd="sng">
                  <a:solidFill>
                    <a:srgbClr val="000099"/>
                  </a:solidFill>
                  <a:prstDash val="solid"/>
                </a:ln>
                <a:solidFill>
                  <a:srgbClr val="062D84"/>
                </a:solidFill>
                <a:effectLst>
                  <a:reflection blurRad="12700" stA="28000" endPos="45000" dist="1000" dir="5400000" sy="-100000" algn="bl" rotWithShape="0"/>
                </a:effectLst>
              </a:rPr>
              <a:t>should not attempt to be lawyers</a:t>
            </a:r>
            <a:endParaRPr lang="en-US" sz="4000" b="1" cap="all" dirty="0">
              <a:ln w="9000" cmpd="sng">
                <a:solidFill>
                  <a:srgbClr val="000099"/>
                </a:solidFill>
                <a:prstDash val="solid"/>
              </a:ln>
              <a:solidFill>
                <a:srgbClr val="062D84"/>
              </a:solidFill>
              <a:effectLst>
                <a:reflection blurRad="12700" stA="28000" endPos="45000" dist="1000" dir="5400000" sy="-100000" algn="bl" rotWithShape="0"/>
              </a:effectLst>
            </a:endParaRPr>
          </a:p>
        </p:txBody>
      </p:sp>
      <p:sp>
        <p:nvSpPr>
          <p:cNvPr id="7171" name="Rectangle 3"/>
          <p:cNvSpPr>
            <a:spLocks noGrp="1" noChangeArrowheads="1"/>
          </p:cNvSpPr>
          <p:nvPr>
            <p:ph type="body" idx="1"/>
          </p:nvPr>
        </p:nvSpPr>
        <p:spPr>
          <a:xfrm>
            <a:off x="838200" y="1981200"/>
            <a:ext cx="7926388" cy="4495800"/>
          </a:xfrm>
        </p:spPr>
        <p:txBody>
          <a:bodyPr/>
          <a:lstStyle/>
          <a:p>
            <a:pPr marL="514350" indent="-514350">
              <a:lnSpc>
                <a:spcPct val="90000"/>
              </a:lnSpc>
              <a:spcAft>
                <a:spcPts val="1200"/>
              </a:spcAft>
              <a:buClr>
                <a:schemeClr val="tx2"/>
              </a:buClr>
              <a:buFont typeface="+mj-lt"/>
              <a:buAutoNum type="arabicPeriod"/>
              <a:defRPr/>
            </a:pPr>
            <a:r>
              <a:rPr lang="en-US" sz="2800" dirty="0" smtClean="0"/>
              <a:t>Debtors </a:t>
            </a:r>
            <a:r>
              <a:rPr lang="en-US" sz="2800" dirty="0"/>
              <a:t>are not </a:t>
            </a:r>
            <a:r>
              <a:rPr lang="en-US" sz="2800" dirty="0" smtClean="0"/>
              <a:t>attorneys but work with their attorneys to file a Chapter 7 or 13. </a:t>
            </a:r>
            <a:r>
              <a:rPr lang="en-US" sz="2800" dirty="0"/>
              <a:t>Clients are primarily required to educate themselves about the process and follow </a:t>
            </a:r>
            <a:r>
              <a:rPr lang="en-US" sz="2800" dirty="0" smtClean="0"/>
              <a:t>Court </a:t>
            </a:r>
            <a:r>
              <a:rPr lang="en-US" sz="2800" dirty="0"/>
              <a:t>Orders </a:t>
            </a:r>
            <a:r>
              <a:rPr lang="en-US" sz="2800" dirty="0" err="1" smtClean="0"/>
              <a:t>Orders</a:t>
            </a:r>
            <a:r>
              <a:rPr lang="en-US" sz="2800" dirty="0" smtClean="0"/>
              <a:t> </a:t>
            </a:r>
            <a:r>
              <a:rPr lang="en-US" sz="2800" dirty="0"/>
              <a:t>from the court include:</a:t>
            </a:r>
          </a:p>
          <a:p>
            <a:pPr marL="457200" indent="-457200">
              <a:lnSpc>
                <a:spcPct val="90000"/>
              </a:lnSpc>
              <a:spcAft>
                <a:spcPts val="1200"/>
              </a:spcAft>
              <a:buClr>
                <a:schemeClr val="tx2"/>
              </a:buClr>
              <a:buFont typeface="+mj-lt"/>
              <a:buAutoNum type="arabicPeriod"/>
              <a:defRPr/>
            </a:pPr>
            <a:r>
              <a:rPr lang="en-US" sz="2800" dirty="0"/>
              <a:t> The duty to provide </a:t>
            </a:r>
            <a:r>
              <a:rPr lang="en-US" sz="2800" dirty="0" smtClean="0"/>
              <a:t>documentation.</a:t>
            </a:r>
            <a:endParaRPr lang="en-US" sz="2800" dirty="0"/>
          </a:p>
          <a:p>
            <a:pPr marL="457200" indent="-457200">
              <a:lnSpc>
                <a:spcPct val="90000"/>
              </a:lnSpc>
              <a:spcAft>
                <a:spcPts val="1200"/>
              </a:spcAft>
              <a:buClr>
                <a:schemeClr val="tx2"/>
              </a:buClr>
              <a:buFont typeface="+mj-lt"/>
              <a:buAutoNum type="arabicPeriod"/>
              <a:defRPr/>
            </a:pPr>
            <a:r>
              <a:rPr lang="en-US" sz="2800" dirty="0"/>
              <a:t>Supply an annual budget in most </a:t>
            </a:r>
            <a:r>
              <a:rPr lang="en-US" sz="2800" dirty="0" smtClean="0"/>
              <a:t>districts.</a:t>
            </a:r>
          </a:p>
          <a:p>
            <a:pPr marL="457200" indent="-457200">
              <a:lnSpc>
                <a:spcPct val="90000"/>
              </a:lnSpc>
              <a:spcAft>
                <a:spcPts val="1200"/>
              </a:spcAft>
              <a:buClr>
                <a:schemeClr val="tx2"/>
              </a:buClr>
              <a:buFont typeface="+mj-lt"/>
              <a:buAutoNum type="arabicPeriod"/>
              <a:defRPr/>
            </a:pPr>
            <a:r>
              <a:rPr lang="en-US" sz="2800" dirty="0" smtClean="0"/>
              <a:t>In most districts income tax refunds are placed into the plan.</a:t>
            </a:r>
            <a:endParaRPr lang="en-US" sz="2800" dirty="0"/>
          </a:p>
        </p:txBody>
      </p:sp>
    </p:spTree>
    <p:custDataLst>
      <p:tags r:id="rId1"/>
    </p:custDataLst>
    <p:extLst>
      <p:ext uri="{BB962C8B-B14F-4D97-AF65-F5344CB8AC3E}">
        <p14:creationId xmlns:p14="http://schemas.microsoft.com/office/powerpoint/2010/main" val="27999565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ea typeface="ＭＳ Ｐゴシック" pitchFamily="34" charset="-128"/>
              </a:rPr>
              <a:t>The Benefits of Bankruptcy</a:t>
            </a:r>
          </a:p>
        </p:txBody>
      </p:sp>
      <p:sp>
        <p:nvSpPr>
          <p:cNvPr id="6147" name="Rectangle 3"/>
          <p:cNvSpPr>
            <a:spLocks noGrp="1" noChangeArrowheads="1"/>
          </p:cNvSpPr>
          <p:nvPr>
            <p:ph type="body" idx="1"/>
          </p:nvPr>
        </p:nvSpPr>
        <p:spPr>
          <a:xfrm>
            <a:off x="304800" y="1905000"/>
            <a:ext cx="8718550" cy="4495800"/>
          </a:xfrm>
        </p:spPr>
        <p:txBody>
          <a:bodyPr/>
          <a:lstStyle/>
          <a:p>
            <a:pPr eaLnBrk="1" hangingPunct="1">
              <a:buClr>
                <a:schemeClr val="tx2">
                  <a:lumMod val="75000"/>
                </a:schemeClr>
              </a:buClr>
              <a:buFont typeface="Times" charset="0"/>
              <a:buChar char="•"/>
              <a:defRPr/>
            </a:pPr>
            <a:r>
              <a:rPr lang="en-US" sz="2800" dirty="0" smtClean="0"/>
              <a:t>Bankruptcy Stays </a:t>
            </a:r>
            <a:r>
              <a:rPr lang="en-US" sz="2800" dirty="0" smtClean="0"/>
              <a:t>(stops) foreclosure proceedings </a:t>
            </a:r>
          </a:p>
          <a:p>
            <a:pPr eaLnBrk="1" hangingPunct="1">
              <a:buClr>
                <a:schemeClr val="tx2">
                  <a:lumMod val="75000"/>
                </a:schemeClr>
              </a:buClr>
              <a:buFont typeface="Times" charset="0"/>
              <a:buChar char="•"/>
              <a:defRPr/>
            </a:pPr>
            <a:r>
              <a:rPr lang="en-US" sz="2800" dirty="0" smtClean="0"/>
              <a:t>Decelerate </a:t>
            </a:r>
            <a:r>
              <a:rPr lang="en-US" sz="2800" dirty="0" smtClean="0"/>
              <a:t>loans </a:t>
            </a:r>
            <a:r>
              <a:rPr lang="en-US" sz="2800" dirty="0" smtClean="0"/>
              <a:t>and </a:t>
            </a:r>
            <a:r>
              <a:rPr lang="en-US" sz="2800" dirty="0" smtClean="0"/>
              <a:t>can cure </a:t>
            </a:r>
            <a:r>
              <a:rPr lang="en-US" sz="2800" dirty="0" smtClean="0"/>
              <a:t>defaults</a:t>
            </a:r>
          </a:p>
          <a:p>
            <a:pPr eaLnBrk="1" hangingPunct="1">
              <a:buClr>
                <a:schemeClr val="tx2">
                  <a:lumMod val="75000"/>
                </a:schemeClr>
              </a:buClr>
              <a:buFont typeface="Times" charset="0"/>
              <a:buChar char="•"/>
              <a:defRPr/>
            </a:pPr>
            <a:r>
              <a:rPr lang="en-US" sz="2800" dirty="0" smtClean="0"/>
              <a:t>Can </a:t>
            </a:r>
            <a:r>
              <a:rPr lang="en-US" sz="2800" dirty="0" smtClean="0"/>
              <a:t>modify </a:t>
            </a:r>
            <a:r>
              <a:rPr lang="en-US" sz="2800" dirty="0" smtClean="0"/>
              <a:t>some home loans (Primarily Seconds)</a:t>
            </a:r>
          </a:p>
          <a:p>
            <a:pPr eaLnBrk="1" hangingPunct="1">
              <a:buClr>
                <a:schemeClr val="tx2">
                  <a:lumMod val="75000"/>
                </a:schemeClr>
              </a:buClr>
              <a:buFont typeface="Times" charset="0"/>
              <a:buChar char="•"/>
              <a:defRPr/>
            </a:pPr>
            <a:r>
              <a:rPr lang="en-US" sz="2800" dirty="0" smtClean="0"/>
              <a:t>Venue for predatory lending claims</a:t>
            </a:r>
          </a:p>
          <a:p>
            <a:pPr eaLnBrk="1" hangingPunct="1">
              <a:buClr>
                <a:schemeClr val="tx2">
                  <a:lumMod val="75000"/>
                </a:schemeClr>
              </a:buClr>
              <a:buFont typeface="Times" charset="0"/>
              <a:buChar char="•"/>
              <a:defRPr/>
            </a:pPr>
            <a:r>
              <a:rPr lang="en-US" sz="2800" dirty="0" smtClean="0"/>
              <a:t>Avoid transfers in foreclosure rescue scams</a:t>
            </a:r>
          </a:p>
          <a:p>
            <a:pPr eaLnBrk="1" hangingPunct="1">
              <a:buClr>
                <a:schemeClr val="tx2">
                  <a:lumMod val="75000"/>
                </a:schemeClr>
              </a:buClr>
              <a:buFont typeface="Times" charset="0"/>
              <a:buChar char="•"/>
              <a:defRPr/>
            </a:pPr>
            <a:r>
              <a:rPr lang="en-US" sz="2800" dirty="0" smtClean="0"/>
              <a:t>Trustee in bankruptcy </a:t>
            </a:r>
            <a:r>
              <a:rPr lang="en-US" sz="2800" dirty="0" smtClean="0"/>
              <a:t>can be an </a:t>
            </a:r>
            <a:r>
              <a:rPr lang="en-US" sz="2800" dirty="0" smtClean="0"/>
              <a:t>advocate</a:t>
            </a:r>
          </a:p>
          <a:p>
            <a:pPr eaLnBrk="1" hangingPunct="1">
              <a:buClr>
                <a:schemeClr val="tx2">
                  <a:lumMod val="75000"/>
                </a:schemeClr>
              </a:buClr>
              <a:buFont typeface="Times" charset="0"/>
              <a:buChar char="•"/>
              <a:defRPr/>
            </a:pPr>
            <a:r>
              <a:rPr lang="en-US" sz="2800" dirty="0" smtClean="0"/>
              <a:t>Free up income by discharging unsecured debt</a:t>
            </a:r>
          </a:p>
          <a:p>
            <a:pPr eaLnBrk="1" hangingPunct="1">
              <a:buClr>
                <a:schemeClr val="tx2">
                  <a:lumMod val="75000"/>
                </a:schemeClr>
              </a:buClr>
              <a:buFont typeface="Times" charset="0"/>
              <a:buChar char="•"/>
              <a:defRPr/>
            </a:pPr>
            <a:r>
              <a:rPr lang="en-US" sz="2800" dirty="0" smtClean="0"/>
              <a:t>Can allow </a:t>
            </a:r>
            <a:r>
              <a:rPr lang="en-US" sz="2800" dirty="0" smtClean="0"/>
              <a:t>for payment of Priority debts (Taxes and Child support) at the expense of unsecured debt.</a:t>
            </a:r>
          </a:p>
        </p:txBody>
      </p:sp>
      <p:sp>
        <p:nvSpPr>
          <p:cNvPr id="9220" name="Rectangle 4"/>
          <p:cNvSpPr>
            <a:spLocks noChangeArrowheads="1"/>
          </p:cNvSpPr>
          <p:nvPr/>
        </p:nvSpPr>
        <p:spPr bwMode="auto">
          <a:xfrm>
            <a:off x="9150350" y="14874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endParaRPr lang="en-US"/>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ANSWERNOWTEXT" val="Answer Now"/>
  <p:tag name="RESPTABLESTYLE" val="-1"/>
  <p:tag name="AUTOADVANCE" val="False"/>
  <p:tag name="STDCHART" val="1"/>
  <p:tag name="BUBBLENAMEVISIBLE" val="True"/>
  <p:tag name="DEFAULTNUMTEAMS" val="5"/>
  <p:tag name="CUSTOMCELLBACKCOLOR2" val="-13395457"/>
  <p:tag name="DISPLAYNAME" val="True"/>
  <p:tag name="GRIDROTATIONINTERVAL" val="2"/>
  <p:tag name="POLLINGCYCLE" val="2"/>
  <p:tag name="INCLUDENONRESPONDERS" val="False"/>
  <p:tag name="ALLOWUSERFEEDBACK" val="True"/>
  <p:tag name="REALTIMEBACKUPPATH" val="(None)"/>
  <p:tag name="ADVANCEDSETTINGSVIEW" val="False"/>
  <p:tag name="USESECONDARYMONITOR" val="True"/>
  <p:tag name="RESPCOUNTERSTYLE" val="-1"/>
  <p:tag name="NUMRESPONSES" val="1"/>
  <p:tag name="REVIEWONLY" val="False"/>
  <p:tag name="TEAMSINLEADERBOARD" val="5"/>
  <p:tag name="BUBBLEGROUPING" val="3"/>
  <p:tag name="CUSTOMCELLBACKCOLOR3" val="-268652"/>
  <p:tag name="DISPLAYDEVICEID" val="True"/>
  <p:tag name="GRIDPOSITION" val="1"/>
  <p:tag name="MULTIRESPDIVISOR" val="1"/>
  <p:tag name="INCORRECTPOINTVALUE" val="0"/>
  <p:tag name="CHARTSCALE" val="True"/>
  <p:tag name="BULLETTYPE" val="3"/>
  <p:tag name="COUNTDOWNSECONDS" val="10"/>
  <p:tag name="CHARTVALUEFORMAT" val="0%"/>
  <p:tag name="MAXRESPONDERS" val="5"/>
  <p:tag name="CUSTOMCELLFORECOLOR" val="-16777216"/>
  <p:tag name="DISPLAYDEVICENUMBER" val="True"/>
  <p:tag name="CHARTCOLORS" val="0"/>
  <p:tag name="INCLUDEPPT" val="True"/>
  <p:tag name="AUTOADJUSTPARTRANGE" val="True"/>
  <p:tag name="ANSWERNOWSTYLE" val="-1"/>
  <p:tag name="BACKUPSESSIONS" val="True"/>
  <p:tag name="PARTICIPANTSINLEADERBOARD" val="5"/>
  <p:tag name="CUSTOMCELLBACKCOLOR1" val="-657956"/>
  <p:tag name="AUTOSIZEGRID" val="True"/>
  <p:tag name="PARTLISTDEFAULT" val="0"/>
  <p:tag name="RESPCOUNTERFORMAT" val="0"/>
  <p:tag name="AUTOUPDATEALIASES" val="True"/>
  <p:tag name="CUSTOMCELLBACKCOLOR4" val="-8355712"/>
  <p:tag name="CHARTLABELS" val="0"/>
  <p:tag name="ZEROBASED" val="False"/>
  <p:tag name="INPUTSOURCE" val="1"/>
  <p:tag name="BUBBLEVALUEFORMAT" val="0.0"/>
  <p:tag name="GRIDSIZE" val="{Width=800, Height=600}"/>
  <p:tag name="POWERPOINTVERSION" val="12.0"/>
  <p:tag name="ROTATIONINTERVAL" val="2"/>
  <p:tag name="GRIDOPACITY" val="90"/>
  <p:tag name="SHOWBARVISIBLE" val="True"/>
  <p:tag name="CUSTOMGRIDBACKCOLOR" val="-2830136"/>
  <p:tag name="REALTIMEBACKUP" val="False"/>
  <p:tag name="USESCHEMECOLORS" val="True"/>
  <p:tag name="BACKUPMAINTENANCE" val="7"/>
  <p:tag name="COUNTDOWNSTYLE" val="-1"/>
  <p:tag name="BUBBLESIZEVISIBLE" val="True"/>
  <p:tag name="CORRECTPOINTVALUE" val="100"/>
  <p:tag name="RESETCHARTS" val="True"/>
  <p:tag name="DELIMITERS" val="3.1"/>
  <p:tag name="TPVERSION" val="2008"/>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Bold Stripes">
  <a:themeElements>
    <a:clrScheme name="">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069A60"/>
      </a:folHlink>
    </a:clrScheme>
    <a:fontScheme name="Bold Stripes">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Soujourner III:Applications:Microsoft Office 2004:Templates:Presentations:Designs:Bold Stripes</Template>
  <TotalTime>5026</TotalTime>
  <Words>2343</Words>
  <Application>Microsoft Office PowerPoint</Application>
  <PresentationFormat>On-screen Show (4:3)</PresentationFormat>
  <Paragraphs>263</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Bold Stripes</vt:lpstr>
      <vt:lpstr>Saving Homes in Bankruptcy</vt:lpstr>
      <vt:lpstr>Foreclosoure Facts:</vt:lpstr>
      <vt:lpstr>Factors that cause Foreclosoure:</vt:lpstr>
      <vt:lpstr>Foreclosoure doesn’t just cost the homeowner:</vt:lpstr>
      <vt:lpstr>Attorneys advise the Homeowner and Counsel on</vt:lpstr>
      <vt:lpstr>When the foreclosure is filed. </vt:lpstr>
      <vt:lpstr>Alternatives to bankruptcy</vt:lpstr>
      <vt:lpstr>Debtors should not attempt to be lawyers</vt:lpstr>
      <vt:lpstr>The Benefits of Bankruptcy</vt:lpstr>
      <vt:lpstr>Timing Factors</vt:lpstr>
      <vt:lpstr>The Bankruptcy Automatic Stay</vt:lpstr>
      <vt:lpstr>Repeat Filings</vt:lpstr>
      <vt:lpstr>Exemptions</vt:lpstr>
      <vt:lpstr>Kentucky uses the Federal Exemptions </vt:lpstr>
      <vt:lpstr>Modifying Mortgages in Chapter 13</vt:lpstr>
      <vt:lpstr>Modifying Mortgages in Chapter 13</vt:lpstr>
      <vt:lpstr>Language necessary in a Plan</vt:lpstr>
      <vt:lpstr>Mortgage Claims in Chapter 13</vt:lpstr>
      <vt:lpstr>Curing Mortgage Arrears</vt:lpstr>
      <vt:lpstr>How to Challenge Inflated Claims The Drive by Inspection</vt:lpstr>
      <vt:lpstr>Review Your Claims for pre and post filing expenses</vt:lpstr>
      <vt:lpstr>Challenging Inflated Claims</vt:lpstr>
      <vt:lpstr>Challenging Inflated Claims</vt:lpstr>
      <vt:lpstr>Challenging Inflated Claims</vt:lpstr>
      <vt:lpstr>Challenging Inflated Claims</vt:lpstr>
      <vt:lpstr>How to Strip Down or Cramdown a Second Mortgage</vt:lpstr>
      <vt:lpstr>Modification - Strip Down</vt:lpstr>
      <vt:lpstr>Modification - Strip Off</vt:lpstr>
      <vt:lpstr>“Cramdown” legislation</vt:lpstr>
      <vt:lpstr>Predatory Practices subject to Bankruptcy Adversary, Motions</vt:lpstr>
      <vt:lpstr>Trustee duties in Bankruptcy</vt:lpstr>
      <vt:lpstr>Success in Bankruptcy</vt:lpstr>
      <vt:lpstr>Other Kentucky Resources</vt:lpstr>
      <vt:lpstr>Saving Homes in Bankruptcy</vt:lpstr>
    </vt:vector>
  </TitlesOfParts>
  <Company>Christopher Twomey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Bankruptcy Nuts &amp; Bolts</dc:title>
  <dc:creator>Nick C. Thompson</dc:creator>
  <cp:keywords>Nick C. Thompson</cp:keywords>
  <cp:lastModifiedBy>Nick C. Thompson</cp:lastModifiedBy>
  <cp:revision>60</cp:revision>
  <dcterms:created xsi:type="dcterms:W3CDTF">2008-10-24T04:23:25Z</dcterms:created>
  <dcterms:modified xsi:type="dcterms:W3CDTF">2010-12-05T04:04:44Z</dcterms:modified>
</cp:coreProperties>
</file>