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notesSlides/notesSlide43.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6"/>
  </p:notesMasterIdLst>
  <p:sldIdLst>
    <p:sldId id="256" r:id="rId2"/>
    <p:sldId id="291" r:id="rId3"/>
    <p:sldId id="292" r:id="rId4"/>
    <p:sldId id="293" r:id="rId5"/>
    <p:sldId id="303" r:id="rId6"/>
    <p:sldId id="294" r:id="rId7"/>
    <p:sldId id="301" r:id="rId8"/>
    <p:sldId id="295" r:id="rId9"/>
    <p:sldId id="300" r:id="rId10"/>
    <p:sldId id="257" r:id="rId11"/>
    <p:sldId id="258" r:id="rId12"/>
    <p:sldId id="327" r:id="rId13"/>
    <p:sldId id="282" r:id="rId14"/>
    <p:sldId id="261" r:id="rId15"/>
    <p:sldId id="279" r:id="rId16"/>
    <p:sldId id="304" r:id="rId17"/>
    <p:sldId id="305" r:id="rId18"/>
    <p:sldId id="306" r:id="rId19"/>
    <p:sldId id="307" r:id="rId20"/>
    <p:sldId id="308" r:id="rId21"/>
    <p:sldId id="309" r:id="rId22"/>
    <p:sldId id="317" r:id="rId23"/>
    <p:sldId id="310" r:id="rId24"/>
    <p:sldId id="311" r:id="rId25"/>
    <p:sldId id="312" r:id="rId26"/>
    <p:sldId id="325" r:id="rId27"/>
    <p:sldId id="326" r:id="rId28"/>
    <p:sldId id="314" r:id="rId29"/>
    <p:sldId id="315" r:id="rId30"/>
    <p:sldId id="316" r:id="rId31"/>
    <p:sldId id="318" r:id="rId32"/>
    <p:sldId id="319" r:id="rId33"/>
    <p:sldId id="320" r:id="rId34"/>
    <p:sldId id="321" r:id="rId35"/>
    <p:sldId id="322" r:id="rId36"/>
    <p:sldId id="323" r:id="rId37"/>
    <p:sldId id="273" r:id="rId38"/>
    <p:sldId id="274" r:id="rId39"/>
    <p:sldId id="328" r:id="rId40"/>
    <p:sldId id="275" r:id="rId41"/>
    <p:sldId id="329" r:id="rId42"/>
    <p:sldId id="281" r:id="rId43"/>
    <p:sldId id="280" r:id="rId44"/>
    <p:sldId id="297" r:id="rId45"/>
  </p:sldIdLst>
  <p:sldSz cx="9144000" cy="6858000" type="screen4x3"/>
  <p:notesSz cx="6858000" cy="9144000"/>
  <p:custDataLst>
    <p:tags r:id="rId4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50000" saltData="5Lm8d2qOYjpWnDwXRSe0XQ==" hashData="2FUGZtzcz8ll67KBxr+ZB5rQSo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ck's Home Computer" initials="NHC"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6463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4687" autoAdjust="0"/>
  </p:normalViewPr>
  <p:slideViewPr>
    <p:cSldViewPr>
      <p:cViewPr>
        <p:scale>
          <a:sx n="71" d="100"/>
          <a:sy n="71" d="100"/>
        </p:scale>
        <p:origin x="-1843" y="-6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1878"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73E214-A128-4722-87A8-F6DBC027312E}" type="datetimeFigureOut">
              <a:rPr lang="en-US" smtClean="0"/>
              <a:pPr/>
              <a:t>5/7/2009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9CD10D-C346-46C4-9186-A6F79C1713CD}"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59CD10D-C346-46C4-9186-A6F79C1713CD}"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44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CD10D-C346-46C4-9186-A6F79C1713CD}"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484A672E-ECD0-4197-8D18-FE91EB19FFDF}" type="datetimeFigureOut">
              <a:rPr lang="en-US" smtClean="0"/>
              <a:pPr/>
              <a:t>5/7/2009</a:t>
            </a:fld>
            <a:endParaRPr lang="en-US" dirty="0"/>
          </a:p>
        </p:txBody>
      </p:sp>
      <p:sp>
        <p:nvSpPr>
          <p:cNvPr id="17" name="Footer Placeholder 16"/>
          <p:cNvSpPr>
            <a:spLocks noGrp="1"/>
          </p:cNvSpPr>
          <p:nvPr>
            <p:ph type="ftr" sz="quarter" idx="11"/>
          </p:nvPr>
        </p:nvSpPr>
        <p:spPr/>
        <p:txBody>
          <a:bodyPr/>
          <a:lstStyle>
            <a:extLst/>
          </a:lstStyle>
          <a:p>
            <a:endParaRPr lang="en-US" dirty="0"/>
          </a:p>
        </p:txBody>
      </p:sp>
      <p:sp>
        <p:nvSpPr>
          <p:cNvPr id="29" name="Slide Number Placeholder 28"/>
          <p:cNvSpPr>
            <a:spLocks noGrp="1"/>
          </p:cNvSpPr>
          <p:nvPr>
            <p:ph type="sldNum" sz="quarter" idx="12"/>
          </p:nvPr>
        </p:nvSpPr>
        <p:spPr/>
        <p:txBody>
          <a:bodyPr/>
          <a:lstStyle>
            <a:extLst/>
          </a:lstStyle>
          <a:p>
            <a:fld id="{7999CEED-0F37-49BA-B857-F35262BE24F5}" type="slidenum">
              <a:rPr lang="en-US" smtClean="0"/>
              <a:pPr/>
              <a:t>‹#›</a:t>
            </a:fld>
            <a:endParaRPr lang="en-US" dirty="0"/>
          </a:p>
        </p:txBody>
      </p:sp>
      <p:sp>
        <p:nvSpPr>
          <p:cNvPr id="8" name="Title 7"/>
          <p:cNvSpPr>
            <a:spLocks noGrp="1"/>
          </p:cNvSpPr>
          <p:nvPr>
            <p:ph type="ctrTitle"/>
          </p:nvPr>
        </p:nvSpPr>
        <p:spPr>
          <a:xfrm>
            <a:off x="857224" y="4000504"/>
            <a:ext cx="7772400" cy="903534"/>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marR="9144" algn="l">
              <a:defRPr sz="3600" b="1" cap="none" spc="0" baseline="0">
                <a:ln/>
                <a:solidFill>
                  <a:schemeClr val="tx2">
                    <a:lumMod val="75000"/>
                  </a:schemeClr>
                </a:solidFill>
                <a:effectLst/>
              </a:defRPr>
            </a:lvl1pPr>
            <a:extLst/>
          </a:lstStyle>
          <a:p>
            <a:r>
              <a:rPr lang="en-US" altLang="ja-JP" smtClean="0"/>
              <a:t>Click to edit Master title style</a:t>
            </a:r>
            <a:endParaRPr lang="en-US" dirty="0"/>
          </a:p>
        </p:txBody>
      </p:sp>
      <p:sp>
        <p:nvSpPr>
          <p:cNvPr id="9" name="Subtitle 8"/>
          <p:cNvSpPr>
            <a:spLocks noGrp="1"/>
          </p:cNvSpPr>
          <p:nvPr>
            <p:ph type="subTitle" idx="1"/>
          </p:nvPr>
        </p:nvSpPr>
        <p:spPr>
          <a:xfrm>
            <a:off x="857224" y="5143512"/>
            <a:ext cx="7772400" cy="651504"/>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ltLang="ja-JP" smtClean="0"/>
              <a:t>Click to edit Master subtitle style</a:t>
            </a:r>
            <a:endParaRPr lang="en-US" dirty="0"/>
          </a:p>
        </p:txBody>
      </p:sp>
      <p:sp>
        <p:nvSpPr>
          <p:cNvPr id="16" name="Rectangle 15"/>
          <p:cNvSpPr/>
          <p:nvPr/>
        </p:nvSpPr>
        <p:spPr>
          <a:xfrm>
            <a:off x="8429652"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Rectangle 17"/>
          <p:cNvSpPr/>
          <p:nvPr/>
        </p:nvSpPr>
        <p:spPr>
          <a:xfrm>
            <a:off x="7286644"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Rectangle 18"/>
          <p:cNvSpPr/>
          <p:nvPr/>
        </p:nvSpPr>
        <p:spPr>
          <a:xfrm>
            <a:off x="7286644"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Rectangle 19"/>
          <p:cNvSpPr/>
          <p:nvPr/>
        </p:nvSpPr>
        <p:spPr>
          <a:xfrm>
            <a:off x="7572396"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Rectangle 20"/>
          <p:cNvSpPr/>
          <p:nvPr/>
        </p:nvSpPr>
        <p:spPr>
          <a:xfrm>
            <a:off x="7572396"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Rectangle 21"/>
          <p:cNvSpPr/>
          <p:nvPr/>
        </p:nvSpPr>
        <p:spPr>
          <a:xfrm>
            <a:off x="7858148"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Rectangle 22"/>
          <p:cNvSpPr/>
          <p:nvPr/>
        </p:nvSpPr>
        <p:spPr>
          <a:xfrm>
            <a:off x="7858148"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Rectangle 23"/>
          <p:cNvSpPr/>
          <p:nvPr/>
        </p:nvSpPr>
        <p:spPr>
          <a:xfrm>
            <a:off x="8429652"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Rectangle 24"/>
          <p:cNvSpPr/>
          <p:nvPr/>
        </p:nvSpPr>
        <p:spPr>
          <a:xfrm>
            <a:off x="8143900"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Rectangle 25"/>
          <p:cNvSpPr/>
          <p:nvPr/>
        </p:nvSpPr>
        <p:spPr>
          <a:xfrm>
            <a:off x="8143900"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Rectangle 26"/>
          <p:cNvSpPr/>
          <p:nvPr/>
        </p:nvSpPr>
        <p:spPr>
          <a:xfrm>
            <a:off x="7572396"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Rectangle 29"/>
          <p:cNvSpPr/>
          <p:nvPr/>
        </p:nvSpPr>
        <p:spPr>
          <a:xfrm>
            <a:off x="7858148"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Rectangle 30"/>
          <p:cNvSpPr/>
          <p:nvPr/>
        </p:nvSpPr>
        <p:spPr>
          <a:xfrm>
            <a:off x="8429652"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Rectangle 32"/>
          <p:cNvSpPr/>
          <p:nvPr/>
        </p:nvSpPr>
        <p:spPr>
          <a:xfrm>
            <a:off x="8143900"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Rectangle 36"/>
          <p:cNvSpPr/>
          <p:nvPr/>
        </p:nvSpPr>
        <p:spPr>
          <a:xfrm>
            <a:off x="7286644"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altLang="ja-JP" smtClean="0"/>
              <a:t>Click to edit Master title style</a:t>
            </a:r>
            <a:endParaRPr lang="en-US" dirty="0"/>
          </a:p>
        </p:txBody>
      </p:sp>
      <p:sp>
        <p:nvSpPr>
          <p:cNvPr id="3" name="Vertical Text Placeholder 2"/>
          <p:cNvSpPr>
            <a:spLocks noGrp="1"/>
          </p:cNvSpPr>
          <p:nvPr>
            <p:ph type="body" orient="vert" idx="1"/>
          </p:nvPr>
        </p:nvSpPr>
        <p:spPr/>
        <p:txBody>
          <a:bodyPr vert="eaVert"/>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484A672E-ECD0-4197-8D18-FE91EB19FFDF}" type="datetimeFigureOut">
              <a:rPr lang="en-US" smtClean="0"/>
              <a:pPr/>
              <a:t>5/7/2009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999CEED-0F37-49BA-B857-F35262BE24F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lang="en-US" altLang="ja-JP" smtClean="0"/>
              <a:t>Click to edit Master title style</a:t>
            </a:r>
            <a:endParaRPr lang="en-US" dirty="0"/>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484A672E-ECD0-4197-8D18-FE91EB19FFDF}" type="datetimeFigureOut">
              <a:rPr lang="en-US" smtClean="0"/>
              <a:pPr/>
              <a:t>5/7/2009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999CEED-0F37-49BA-B857-F35262BE24F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altLang="ja-JP" smtClean="0"/>
              <a:t>Click to edit Master title style</a:t>
            </a:r>
            <a:endParaRPr lang="en-US" dirty="0"/>
          </a:p>
        </p:txBody>
      </p:sp>
      <p:sp>
        <p:nvSpPr>
          <p:cNvPr id="3" name="Content Placeholder 2"/>
          <p:cNvSpPr>
            <a:spLocks noGrp="1"/>
          </p:cNvSpPr>
          <p:nvPr>
            <p:ph idx="1"/>
          </p:nvPr>
        </p:nvSpPr>
        <p:spPr/>
        <p:txBody>
          <a:bodyPr/>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484A672E-ECD0-4197-8D18-FE91EB19FFDF}" type="datetimeFigureOut">
              <a:rPr lang="en-US" smtClean="0"/>
              <a:pPr/>
              <a:t>5/7/2009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999CEED-0F37-49BA-B857-F35262BE24F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6902" y="4214818"/>
            <a:ext cx="5718048" cy="977486"/>
          </a:xfrm>
        </p:spPr>
        <p:txBody>
          <a:bodyPr lIns="82296" tIns="45720" bIns="0" anchor="t"/>
          <a:lstStyle>
            <a:lvl1pPr marL="374904">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ltLang="ja-JP" smtClean="0"/>
              <a:t>Click to edit Master text styles</a:t>
            </a:r>
          </a:p>
        </p:txBody>
      </p:sp>
      <p:sp>
        <p:nvSpPr>
          <p:cNvPr id="4" name="Date Placeholder 3"/>
          <p:cNvSpPr>
            <a:spLocks noGrp="1"/>
          </p:cNvSpPr>
          <p:nvPr>
            <p:ph type="dt" sz="half" idx="10"/>
          </p:nvPr>
        </p:nvSpPr>
        <p:spPr/>
        <p:txBody>
          <a:bodyPr/>
          <a:lstStyle>
            <a:extLst/>
          </a:lstStyle>
          <a:p>
            <a:fld id="{484A672E-ECD0-4197-8D18-FE91EB19FFDF}" type="datetimeFigureOut">
              <a:rPr lang="en-US" smtClean="0"/>
              <a:pPr/>
              <a:t>5/7/2009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999CEED-0F37-49BA-B857-F35262BE24F5}" type="slidenum">
              <a:rPr lang="en-US" smtClean="0"/>
              <a:pPr/>
              <a:t>‹#›</a:t>
            </a:fld>
            <a:endParaRPr lang="en-US" dirty="0"/>
          </a:p>
        </p:txBody>
      </p:sp>
      <p:sp>
        <p:nvSpPr>
          <p:cNvPr id="2" name="Title 1"/>
          <p:cNvSpPr>
            <a:spLocks noGrp="1"/>
          </p:cNvSpPr>
          <p:nvPr>
            <p:ph type="title"/>
          </p:nvPr>
        </p:nvSpPr>
        <p:spPr>
          <a:xfrm>
            <a:off x="706902" y="5366404"/>
            <a:ext cx="8156448" cy="777240"/>
          </a:xfrm>
        </p:spPr>
        <p:txBody>
          <a:bodyPr tIns="64008">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l">
              <a:buNone/>
              <a:defRPr sz="3800" b="1" cap="none" spc="0" baseline="0">
                <a:ln/>
                <a:solidFill>
                  <a:schemeClr val="tx2">
                    <a:lumMod val="75000"/>
                  </a:schemeClr>
                </a:solidFill>
                <a:effectLst/>
              </a:defRPr>
            </a:lvl1pPr>
            <a:extLst/>
          </a:lstStyle>
          <a:p>
            <a:r>
              <a:rPr lang="en-US" altLang="ja-JP" smtClean="0"/>
              <a:t>Click to edit Master title style</a:t>
            </a:r>
            <a:endParaRPr lang="en-US" dirty="0"/>
          </a:p>
        </p:txBody>
      </p:sp>
      <p:cxnSp>
        <p:nvCxnSpPr>
          <p:cNvPr id="29" name="Straight Connector 28"/>
          <p:cNvCxnSpPr/>
          <p:nvPr/>
        </p:nvCxnSpPr>
        <p:spPr>
          <a:xfrm>
            <a:off x="714348" y="5277543"/>
            <a:ext cx="7500990"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lang="en-US" altLang="ja-JP" smtClean="0"/>
              <a:t>Click to edit Master title style</a:t>
            </a:r>
            <a:endParaRPr lang="en-US" dirty="0"/>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5" name="Date Placeholder 4"/>
          <p:cNvSpPr>
            <a:spLocks noGrp="1"/>
          </p:cNvSpPr>
          <p:nvPr>
            <p:ph type="dt" sz="half" idx="10"/>
          </p:nvPr>
        </p:nvSpPr>
        <p:spPr/>
        <p:txBody>
          <a:bodyPr/>
          <a:lstStyle>
            <a:extLst/>
          </a:lstStyle>
          <a:p>
            <a:fld id="{484A672E-ECD0-4197-8D18-FE91EB19FFDF}" type="datetimeFigureOut">
              <a:rPr lang="en-US" smtClean="0"/>
              <a:pPr/>
              <a:t>5/7/2009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999CEED-0F37-49BA-B857-F35262BE24F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4" y="512064"/>
            <a:ext cx="7772400" cy="914400"/>
          </a:xfrm>
        </p:spPr>
        <p:txBody>
          <a:bodyPr anchor="t"/>
          <a:lstStyle>
            <a:lvl1pPr>
              <a:defRPr sz="4000"/>
            </a:lvl1pPr>
            <a:extLst/>
          </a:lstStyle>
          <a:p>
            <a:r>
              <a:rPr lang="en-US" altLang="ja-JP" smtClean="0"/>
              <a:t>Click to edit Master title style</a:t>
            </a:r>
            <a:endParaRPr lang="en-US" dirty="0"/>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altLang="ja-JP"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altLang="ja-JP"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7" name="Date Placeholder 6"/>
          <p:cNvSpPr>
            <a:spLocks noGrp="1"/>
          </p:cNvSpPr>
          <p:nvPr>
            <p:ph type="dt" sz="half" idx="10"/>
          </p:nvPr>
        </p:nvSpPr>
        <p:spPr/>
        <p:txBody>
          <a:bodyPr/>
          <a:lstStyle>
            <a:extLst/>
          </a:lstStyle>
          <a:p>
            <a:fld id="{484A672E-ECD0-4197-8D18-FE91EB19FFDF}" type="datetimeFigureOut">
              <a:rPr lang="en-US" smtClean="0"/>
              <a:pPr/>
              <a:t>5/7/2009</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7999CEED-0F37-49BA-B857-F35262BE24F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en-US" altLang="ja-JP" smtClean="0"/>
              <a:t>Click to edit Master title style</a:t>
            </a:r>
            <a:endParaRPr lang="en-US" dirty="0"/>
          </a:p>
        </p:txBody>
      </p:sp>
      <p:sp>
        <p:nvSpPr>
          <p:cNvPr id="3" name="Date Placeholder 2"/>
          <p:cNvSpPr>
            <a:spLocks noGrp="1"/>
          </p:cNvSpPr>
          <p:nvPr>
            <p:ph type="dt" sz="half" idx="10"/>
          </p:nvPr>
        </p:nvSpPr>
        <p:spPr/>
        <p:txBody>
          <a:bodyPr/>
          <a:lstStyle>
            <a:extLst/>
          </a:lstStyle>
          <a:p>
            <a:fld id="{484A672E-ECD0-4197-8D18-FE91EB19FFDF}" type="datetimeFigureOut">
              <a:rPr lang="en-US" smtClean="0"/>
              <a:pPr/>
              <a:t>5/7/2009</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7999CEED-0F37-49BA-B857-F35262BE24F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84A672E-ECD0-4197-8D18-FE91EB19FFDF}" type="datetimeFigureOut">
              <a:rPr lang="en-US" smtClean="0"/>
              <a:pPr/>
              <a:t>5/7/2009</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7999CEED-0F37-49BA-B857-F35262BE24F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2528878" cy="1162050"/>
          </a:xfrm>
        </p:spPr>
        <p:txBody>
          <a:bodyPr anchor="ctr"/>
          <a:lstStyle>
            <a:lvl1pPr algn="l">
              <a:buNone/>
              <a:defRPr sz="2000" b="0"/>
            </a:lvl1pPr>
            <a:extLst/>
          </a:lstStyle>
          <a:p>
            <a:r>
              <a:rPr lang="en-US" altLang="ja-JP" smtClean="0"/>
              <a:t>Click to edit Master title style</a:t>
            </a:r>
            <a:endParaRPr lang="en-US" dirty="0"/>
          </a:p>
        </p:txBody>
      </p:sp>
      <p:sp>
        <p:nvSpPr>
          <p:cNvPr id="3" name="Text Placeholder 2"/>
          <p:cNvSpPr>
            <a:spLocks noGrp="1"/>
          </p:cNvSpPr>
          <p:nvPr>
            <p:ph type="body" idx="2"/>
          </p:nvPr>
        </p:nvSpPr>
        <p:spPr>
          <a:xfrm>
            <a:off x="685800" y="1435100"/>
            <a:ext cx="2528878"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n-US" altLang="ja-JP" smtClean="0"/>
              <a:t>Click to edit Master text styles</a:t>
            </a:r>
          </a:p>
        </p:txBody>
      </p:sp>
      <p:sp>
        <p:nvSpPr>
          <p:cNvPr id="4" name="Content Placeholder 3"/>
          <p:cNvSpPr>
            <a:spLocks noGrp="1"/>
          </p:cNvSpPr>
          <p:nvPr>
            <p:ph sz="half" idx="1"/>
          </p:nvPr>
        </p:nvSpPr>
        <p:spPr>
          <a:xfrm>
            <a:off x="3429000" y="285728"/>
            <a:ext cx="5486400" cy="5721372"/>
          </a:xfrm>
        </p:spPr>
        <p:txBody>
          <a:bodyPr/>
          <a:lstStyle>
            <a:lvl1pPr>
              <a:defRPr sz="3200"/>
            </a:lvl1pPr>
            <a:lvl2pPr>
              <a:defRPr sz="2800"/>
            </a:lvl2pPr>
            <a:lvl3pPr>
              <a:defRPr sz="2400"/>
            </a:lvl3pPr>
            <a:lvl4pPr>
              <a:defRPr sz="2000"/>
            </a:lvl4pPr>
            <a:lvl5pPr>
              <a:defRPr sz="20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5" name="Date Placeholder 4"/>
          <p:cNvSpPr>
            <a:spLocks noGrp="1"/>
          </p:cNvSpPr>
          <p:nvPr>
            <p:ph type="dt" sz="half" idx="10"/>
          </p:nvPr>
        </p:nvSpPr>
        <p:spPr/>
        <p:txBody>
          <a:bodyPr/>
          <a:lstStyle>
            <a:extLst/>
          </a:lstStyle>
          <a:p>
            <a:fld id="{484A672E-ECD0-4197-8D18-FE91EB19FFDF}" type="datetimeFigureOut">
              <a:rPr lang="en-US" smtClean="0"/>
              <a:pPr/>
              <a:t>5/7/2009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999CEED-0F37-49BA-B857-F35262BE24F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914400" y="4941829"/>
            <a:ext cx="6858000" cy="701749"/>
          </a:xfrm>
        </p:spPr>
        <p:txBody>
          <a:bodyPr anchor="b"/>
          <a:lstStyle>
            <a:lvl1pPr algn="l">
              <a:buNone/>
              <a:defRPr sz="2100" b="0"/>
            </a:lvl1pPr>
            <a:extLst/>
          </a:lstStyle>
          <a:p>
            <a:r>
              <a:rPr lang="en-US" altLang="ja-JP" smtClean="0"/>
              <a:t>Click to edit Master title style</a:t>
            </a:r>
            <a:endParaRPr lang="en-US" dirty="0"/>
          </a:p>
        </p:txBody>
      </p:sp>
      <p:sp>
        <p:nvSpPr>
          <p:cNvPr id="3" name="Picture Placeholder 2"/>
          <p:cNvSpPr>
            <a:spLocks noGrp="1"/>
          </p:cNvSpPr>
          <p:nvPr>
            <p:ph type="pic" idx="1"/>
          </p:nvPr>
        </p:nvSpPr>
        <p:spPr>
          <a:xfrm>
            <a:off x="914400" y="357166"/>
            <a:ext cx="6858048" cy="4286280"/>
          </a:xfrm>
          <a:noFill/>
          <a:ln w="12700">
            <a:noFill/>
          </a:ln>
        </p:spPr>
        <p:txBody>
          <a:bodyPr/>
          <a:lstStyle>
            <a:lvl1pPr marL="0" indent="0">
              <a:buNone/>
              <a:defRPr sz="3200"/>
            </a:lvl1pPr>
            <a:extLst/>
          </a:lstStyle>
          <a:p>
            <a:r>
              <a:rPr lang="en-US" altLang="ja-JP" dirty="0" smtClean="0"/>
              <a:t>Click icon to add picture</a:t>
            </a:r>
            <a:endParaRPr lang="en-US" dirty="0"/>
          </a:p>
        </p:txBody>
      </p:sp>
      <p:sp>
        <p:nvSpPr>
          <p:cNvPr id="4" name="Text Placeholder 3"/>
          <p:cNvSpPr>
            <a:spLocks noGrp="1"/>
          </p:cNvSpPr>
          <p:nvPr>
            <p:ph type="body" sz="half" idx="2"/>
          </p:nvPr>
        </p:nvSpPr>
        <p:spPr bwMode="white">
          <a:xfrm>
            <a:off x="914400" y="5643578"/>
            <a:ext cx="6858000" cy="428628"/>
          </a:xfrm>
        </p:spPr>
        <p:txBody>
          <a:bodyPr>
            <a:normAutofit/>
          </a:bodyPr>
          <a:lstStyle>
            <a:lvl1pPr marL="27432" indent="0">
              <a:spcBef>
                <a:spcPts val="0"/>
              </a:spcBef>
              <a:buNone/>
              <a:defRPr sz="1100">
                <a:solidFill>
                  <a:srgbClr val="FFFFFF"/>
                </a:solidFill>
              </a:defRPr>
            </a:lvl1pPr>
            <a:lvl2pPr>
              <a:defRPr sz="1200"/>
            </a:lvl2pPr>
            <a:lvl3pPr>
              <a:defRPr sz="1000"/>
            </a:lvl3pPr>
            <a:lvl4pPr>
              <a:defRPr sz="900"/>
            </a:lvl4pPr>
            <a:lvl5pPr>
              <a:defRPr sz="900"/>
            </a:lvl5pPr>
            <a:extLst/>
          </a:lstStyle>
          <a:p>
            <a:pPr lvl="0"/>
            <a:r>
              <a:rPr lang="en-US" altLang="ja-JP" smtClean="0"/>
              <a:t>Click to edit Master text styles</a:t>
            </a:r>
          </a:p>
        </p:txBody>
      </p:sp>
      <p:sp>
        <p:nvSpPr>
          <p:cNvPr id="10" name="Date Placeholder 9"/>
          <p:cNvSpPr>
            <a:spLocks noGrp="1"/>
          </p:cNvSpPr>
          <p:nvPr>
            <p:ph type="dt" sz="half" idx="10"/>
          </p:nvPr>
        </p:nvSpPr>
        <p:spPr/>
        <p:txBody>
          <a:bodyPr/>
          <a:lstStyle/>
          <a:p>
            <a:fld id="{484A672E-ECD0-4197-8D18-FE91EB19FFDF}" type="datetimeFigureOut">
              <a:rPr lang="en-US" smtClean="0"/>
              <a:pPr/>
              <a:t>5/7/2009</a:t>
            </a:fld>
            <a:endParaRPr lang="en-US" dirty="0"/>
          </a:p>
        </p:txBody>
      </p:sp>
      <p:sp>
        <p:nvSpPr>
          <p:cNvPr id="11" name="Slide Number Placeholder 10"/>
          <p:cNvSpPr>
            <a:spLocks noGrp="1"/>
          </p:cNvSpPr>
          <p:nvPr>
            <p:ph type="sldNum" sz="quarter" idx="11"/>
          </p:nvPr>
        </p:nvSpPr>
        <p:spPr/>
        <p:txBody>
          <a:bodyPr/>
          <a:lstStyle/>
          <a:p>
            <a:fld id="{7999CEED-0F37-49BA-B857-F35262BE24F5}" type="slidenum">
              <a:rPr lang="en-US" smtClean="0"/>
              <a:pPr/>
              <a:t>‹#›</a:t>
            </a:fld>
            <a:endParaRPr lang="en-US" dirty="0"/>
          </a:p>
        </p:txBody>
      </p:sp>
      <p:sp>
        <p:nvSpPr>
          <p:cNvPr id="12" name="Footer Placeholder 11"/>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1"/>
            <a:ext cx="214282"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extLst/>
          </a:lstStyle>
          <a:p>
            <a:r>
              <a:rPr lang="en-US" altLang="ja-JP" smtClean="0"/>
              <a:t>Click to edit Master title style</a:t>
            </a:r>
            <a:endParaRPr lang="en-US" dirty="0"/>
          </a:p>
        </p:txBody>
      </p:sp>
      <p:sp>
        <p:nvSpPr>
          <p:cNvPr id="13" name="Text Placeholder 12"/>
          <p:cNvSpPr>
            <a:spLocks noGrp="1"/>
          </p:cNvSpPr>
          <p:nvPr>
            <p:ph type="body" idx="1"/>
          </p:nvPr>
        </p:nvSpPr>
        <p:spPr>
          <a:xfrm>
            <a:off x="914400" y="1571612"/>
            <a:ext cx="7772400" cy="4783948"/>
          </a:xfrm>
          <a:prstGeom prst="rect">
            <a:avLst/>
          </a:prstGeom>
        </p:spPr>
        <p:txBody>
          <a:bodyPr vert="horz">
            <a:normAutofit/>
          </a:bodyPr>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14" name="Date Placeholder 13"/>
          <p:cNvSpPr>
            <a:spLocks noGrp="1"/>
          </p:cNvSpPr>
          <p:nvPr>
            <p:ph type="dt" sz="half" idx="2"/>
          </p:nvPr>
        </p:nvSpPr>
        <p:spPr>
          <a:xfrm>
            <a:off x="6477000" y="6421461"/>
            <a:ext cx="2133600" cy="365125"/>
          </a:xfrm>
          <a:prstGeom prst="rect">
            <a:avLst/>
          </a:prstGeom>
        </p:spPr>
        <p:txBody>
          <a:bodyPr vert="horz" anchor="b"/>
          <a:lstStyle>
            <a:lvl1pPr algn="l">
              <a:defRPr sz="1100">
                <a:solidFill>
                  <a:schemeClr val="tx2"/>
                </a:solidFill>
              </a:defRPr>
            </a:lvl1pPr>
            <a:extLst/>
          </a:lstStyle>
          <a:p>
            <a:fld id="{484A672E-ECD0-4197-8D18-FE91EB19FFDF}" type="datetimeFigureOut">
              <a:rPr lang="en-US" smtClean="0"/>
              <a:pPr/>
              <a:t>5/7/2009</a:t>
            </a:fld>
            <a:endParaRPr lang="en-US" dirty="0"/>
          </a:p>
        </p:txBody>
      </p:sp>
      <p:sp>
        <p:nvSpPr>
          <p:cNvPr id="3" name="Footer Placeholder 2"/>
          <p:cNvSpPr>
            <a:spLocks noGrp="1"/>
          </p:cNvSpPr>
          <p:nvPr>
            <p:ph type="ftr" sz="quarter" idx="3"/>
          </p:nvPr>
        </p:nvSpPr>
        <p:spPr>
          <a:xfrm>
            <a:off x="914400" y="6421461"/>
            <a:ext cx="5562600" cy="365125"/>
          </a:xfrm>
          <a:prstGeom prst="rect">
            <a:avLst/>
          </a:prstGeom>
        </p:spPr>
        <p:txBody>
          <a:bodyPr vert="horz" anchor="b"/>
          <a:lstStyle>
            <a:lvl1pPr algn="r">
              <a:defRPr sz="1100">
                <a:solidFill>
                  <a:schemeClr val="tx2"/>
                </a:solidFill>
              </a:defRPr>
            </a:lvl1pPr>
            <a:extLst/>
          </a:lstStyle>
          <a:p>
            <a:endParaRPr lang="en-US" dirty="0"/>
          </a:p>
        </p:txBody>
      </p:sp>
      <p:sp>
        <p:nvSpPr>
          <p:cNvPr id="23" name="Slide Number Placeholder 22"/>
          <p:cNvSpPr>
            <a:spLocks noGrp="1"/>
          </p:cNvSpPr>
          <p:nvPr>
            <p:ph type="sldNum" sz="quarter" idx="4"/>
          </p:nvPr>
        </p:nvSpPr>
        <p:spPr>
          <a:xfrm>
            <a:off x="8610600" y="6421461"/>
            <a:ext cx="457200" cy="365125"/>
          </a:xfrm>
          <a:prstGeom prst="rect">
            <a:avLst/>
          </a:prstGeom>
        </p:spPr>
        <p:txBody>
          <a:bodyPr vert="horz" anchor="b"/>
          <a:lstStyle>
            <a:lvl1pPr algn="l">
              <a:defRPr sz="1200">
                <a:solidFill>
                  <a:schemeClr val="tx2"/>
                </a:solidFill>
              </a:defRPr>
            </a:lvl1pPr>
            <a:extLst/>
          </a:lstStyle>
          <a:p>
            <a:fld id="{7999CEED-0F37-49BA-B857-F35262BE24F5}" type="slidenum">
              <a:rPr lang="en-US" smtClean="0"/>
              <a:pPr/>
              <a:t>‹#›</a:t>
            </a:fld>
            <a:endParaRPr lang="en-US" dirty="0"/>
          </a:p>
        </p:txBody>
      </p:sp>
      <p:cxnSp>
        <p:nvCxnSpPr>
          <p:cNvPr id="20" name="Straight Connector 19"/>
          <p:cNvCxnSpPr/>
          <p:nvPr/>
        </p:nvCxnSpPr>
        <p:spPr>
          <a:xfrm rot="5400000">
            <a:off x="-3293075" y="3429000"/>
            <a:ext cx="6858000" cy="1588"/>
          </a:xfrm>
          <a:prstGeom prst="line">
            <a:avLst/>
          </a:prstGeom>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43408" y="3428230"/>
            <a:ext cx="6858000" cy="1588"/>
          </a:xfrm>
          <a:prstGeom prst="line">
            <a:avLst/>
          </a:prstGeom>
          <a:ln w="12700">
            <a:solidFill>
              <a:schemeClr val="bg2">
                <a:lumMod val="75000"/>
                <a:alpha val="59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185349" y="3428230"/>
            <a:ext cx="6858000" cy="1588"/>
          </a:xfrm>
          <a:prstGeom prst="line">
            <a:avLst/>
          </a:prstGeom>
          <a:ln w="31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699724" y="3428182"/>
            <a:ext cx="6858000" cy="1588"/>
          </a:xfrm>
          <a:prstGeom prst="line">
            <a:avLst/>
          </a:prstGeom>
          <a:ln w="285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1" sz="4000" b="1" kern="1200" cap="none" spc="0" baseline="0">
          <a:ln/>
          <a:gradFill>
            <a:gsLst>
              <a:gs pos="0">
                <a:schemeClr val="tx2">
                  <a:lumMod val="90000"/>
                </a:schemeClr>
              </a:gs>
              <a:gs pos="50000">
                <a:schemeClr val="tx2">
                  <a:lumMod val="50000"/>
                </a:schemeClr>
              </a:gs>
              <a:gs pos="100000">
                <a:schemeClr val="tx2">
                  <a:lumMod val="25000"/>
                </a:schemeClr>
              </a:gs>
            </a:gsLst>
            <a:lin ang="5400000" scaled="0"/>
          </a:gradFill>
          <a:effectLst/>
          <a:latin typeface="+mj-lt"/>
          <a:ea typeface="+mj-ea"/>
          <a:cs typeface="+mj-cs"/>
        </a:defRPr>
      </a:lvl1pPr>
      <a:extLst/>
    </p:titleStyle>
    <p:bodyStyle>
      <a:lvl1pPr marL="411480" indent="-342900" algn="l" rtl="0" eaLnBrk="1" latinLnBrk="0" hangingPunct="1">
        <a:spcBef>
          <a:spcPts val="700"/>
        </a:spcBef>
        <a:buClr>
          <a:schemeClr val="accent2">
            <a:lumMod val="75000"/>
          </a:schemeClr>
        </a:buClr>
        <a:buSzPct val="85000"/>
        <a:buFont typeface="Wingdings 2" pitchFamily="18" charset="2"/>
        <a:buChar char=""/>
        <a:defRPr kumimoji="1" sz="3000" kern="1200">
          <a:solidFill>
            <a:schemeClr val="tx1"/>
          </a:solidFill>
          <a:latin typeface="+mn-lt"/>
          <a:ea typeface="+mn-ea"/>
          <a:cs typeface="+mn-cs"/>
        </a:defRPr>
      </a:lvl1pPr>
      <a:lvl2pPr marL="740664" indent="-285750" algn="l" rtl="0" eaLnBrk="1" latinLnBrk="0" hangingPunct="1">
        <a:spcBef>
          <a:spcPct val="20000"/>
        </a:spcBef>
        <a:buClr>
          <a:schemeClr val="accent2">
            <a:lumMod val="60000"/>
            <a:lumOff val="40000"/>
          </a:schemeClr>
        </a:buClr>
        <a:buSzPct val="80000"/>
        <a:buFont typeface="Wingdings" pitchFamily="2" charset="2"/>
        <a:buChar char="l"/>
        <a:defRPr kumimoji="1" sz="2600" kern="1200">
          <a:solidFill>
            <a:schemeClr val="tx1"/>
          </a:solidFill>
          <a:latin typeface="+mn-lt"/>
          <a:ea typeface="+mn-ea"/>
          <a:cs typeface="+mn-cs"/>
        </a:defRPr>
      </a:lvl2pPr>
      <a:lvl3pPr marL="996696" indent="-228600" algn="l" rtl="0" eaLnBrk="1" latinLnBrk="0" hangingPunct="1">
        <a:spcBef>
          <a:spcPct val="20000"/>
        </a:spcBef>
        <a:buClr>
          <a:schemeClr val="accent2">
            <a:lumMod val="40000"/>
            <a:lumOff val="60000"/>
          </a:schemeClr>
        </a:buClr>
        <a:buSzPct val="65000"/>
        <a:buFont typeface="Wingdings 2" pitchFamily="18" charset="2"/>
        <a:buChar char=""/>
        <a:defRPr kumimoji="1" sz="2400" kern="1200">
          <a:solidFill>
            <a:schemeClr val="tx1"/>
          </a:solidFill>
          <a:latin typeface="+mn-lt"/>
          <a:ea typeface="+mn-ea"/>
          <a:cs typeface="+mn-cs"/>
        </a:defRPr>
      </a:lvl3pPr>
      <a:lvl4pPr marL="1261872" indent="-228600" algn="l" rtl="0" eaLnBrk="1" latinLnBrk="0" hangingPunct="1">
        <a:spcBef>
          <a:spcPct val="20000"/>
        </a:spcBef>
        <a:buClr>
          <a:schemeClr val="accent2">
            <a:lumMod val="20000"/>
            <a:lumOff val="80000"/>
          </a:schemeClr>
        </a:buClr>
        <a:buSzPct val="100000"/>
        <a:buFont typeface="Arial" pitchFamily="34" charset="0"/>
        <a:buChar char="•"/>
        <a:defRPr kumimoji="1" sz="2200" kern="1200">
          <a:solidFill>
            <a:schemeClr val="tx1"/>
          </a:solidFill>
          <a:latin typeface="+mn-lt"/>
          <a:ea typeface="+mn-ea"/>
          <a:cs typeface="+mn-cs"/>
        </a:defRPr>
      </a:lvl4pPr>
      <a:lvl5pPr marL="1481328" indent="-210312" algn="l" rtl="0" eaLnBrk="1" latinLnBrk="0" hangingPunct="1">
        <a:spcBef>
          <a:spcPct val="20000"/>
        </a:spcBef>
        <a:buClr>
          <a:schemeClr val="accent2">
            <a:lumMod val="75000"/>
          </a:schemeClr>
        </a:buClr>
        <a:buSzPct val="50000"/>
        <a:buFont typeface="Wingdings" pitchFamily="2" charset="2"/>
        <a:buChar char="n"/>
        <a:defRPr kumimoji="1"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1"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9pPr>
      <a:extLst/>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mailto:Bankruptcy@Bankruptcy-Divorce.com"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hyperlink" Target="http://www.bankruptcy-divorc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228600"/>
            <a:ext cx="7772400" cy="1905000"/>
          </a:xfrm>
        </p:spPr>
        <p:txBody>
          <a:bodyPr/>
          <a:lstStyle/>
          <a:p>
            <a:r>
              <a:rPr lang="en-US" sz="6600" dirty="0" smtClean="0"/>
              <a:t>Chapter 13 </a:t>
            </a:r>
            <a:br>
              <a:rPr lang="en-US" sz="6600" dirty="0" smtClean="0"/>
            </a:br>
            <a:r>
              <a:rPr lang="en-US" sz="6600" dirty="0" smtClean="0"/>
              <a:t>Step-by-Step</a:t>
            </a:r>
            <a:endParaRPr lang="en-US" sz="6600" dirty="0"/>
          </a:p>
        </p:txBody>
      </p:sp>
      <p:sp>
        <p:nvSpPr>
          <p:cNvPr id="3" name="Subtitle 2"/>
          <p:cNvSpPr>
            <a:spLocks noGrp="1"/>
          </p:cNvSpPr>
          <p:nvPr>
            <p:ph type="subTitle" idx="1"/>
          </p:nvPr>
        </p:nvSpPr>
        <p:spPr>
          <a:xfrm>
            <a:off x="857224" y="4038600"/>
            <a:ext cx="7772400" cy="1756416"/>
          </a:xfrm>
        </p:spPr>
        <p:txBody>
          <a:bodyPr>
            <a:normAutofit/>
          </a:bodyPr>
          <a:lstStyle/>
          <a:p>
            <a:r>
              <a:rPr lang="en-US" sz="2800" dirty="0" smtClean="0"/>
              <a:t>By Attorney Nick C. Thompson</a:t>
            </a:r>
          </a:p>
          <a:p>
            <a:r>
              <a:rPr lang="en-US" sz="2800" dirty="0" smtClean="0"/>
              <a:t>Louisville, KY 40223</a:t>
            </a:r>
          </a:p>
          <a:p>
            <a:r>
              <a:rPr lang="en-US" sz="2800" dirty="0" smtClean="0"/>
              <a:t>502-429-0057</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90600"/>
          </a:xfrm>
        </p:spPr>
        <p:txBody>
          <a:bodyPr/>
          <a:lstStyle/>
          <a:p>
            <a:pPr algn="ctr"/>
            <a:r>
              <a:rPr lang="en-US" dirty="0" smtClean="0"/>
              <a:t>Your Plan Must</a:t>
            </a:r>
            <a:endParaRPr lang="en-US" dirty="0"/>
          </a:p>
        </p:txBody>
      </p:sp>
      <p:sp>
        <p:nvSpPr>
          <p:cNvPr id="3" name="Content Placeholder 2"/>
          <p:cNvSpPr>
            <a:spLocks noGrp="1"/>
          </p:cNvSpPr>
          <p:nvPr>
            <p:ph idx="1"/>
          </p:nvPr>
        </p:nvSpPr>
        <p:spPr>
          <a:xfrm>
            <a:off x="381000" y="1219200"/>
            <a:ext cx="8610600" cy="5136360"/>
          </a:xfrm>
        </p:spPr>
        <p:txBody>
          <a:bodyPr>
            <a:normAutofit fontScale="92500" lnSpcReduction="20000"/>
          </a:bodyPr>
          <a:lstStyle/>
          <a:p>
            <a:pPr marL="582930" indent="-514350">
              <a:buClr>
                <a:schemeClr val="accent2">
                  <a:lumMod val="20000"/>
                  <a:lumOff val="80000"/>
                </a:schemeClr>
              </a:buClr>
              <a:buFont typeface="+mj-lt"/>
              <a:buAutoNum type="arabicPeriod"/>
            </a:pPr>
            <a:r>
              <a:rPr lang="en-US" sz="3200" dirty="0" smtClean="0"/>
              <a:t>Explain whether the Trustee or Debtor will pay secured expenses and how secured expenses are treated. </a:t>
            </a:r>
          </a:p>
          <a:p>
            <a:pPr marL="582930" indent="-514350">
              <a:buClr>
                <a:schemeClr val="accent2">
                  <a:lumMod val="20000"/>
                  <a:lumOff val="80000"/>
                </a:schemeClr>
              </a:buClr>
              <a:buFont typeface="+mj-lt"/>
              <a:buAutoNum type="arabicPeriod"/>
            </a:pPr>
            <a:r>
              <a:rPr lang="en-US" sz="3200" dirty="0" smtClean="0"/>
              <a:t>List the amount of any mortgage arrears to be paid.</a:t>
            </a:r>
          </a:p>
          <a:p>
            <a:pPr marL="582930" indent="-514350">
              <a:buClr>
                <a:schemeClr val="accent2">
                  <a:lumMod val="20000"/>
                  <a:lumOff val="80000"/>
                </a:schemeClr>
              </a:buClr>
              <a:buFont typeface="+mj-lt"/>
              <a:buAutoNum type="arabicPeriod"/>
            </a:pPr>
            <a:r>
              <a:rPr lang="en-US" sz="3200" dirty="0" smtClean="0"/>
              <a:t>Explain what percent the unsecured creditors will get.</a:t>
            </a:r>
          </a:p>
          <a:p>
            <a:pPr marL="582930" indent="-514350">
              <a:buClr>
                <a:schemeClr val="accent2">
                  <a:lumMod val="20000"/>
                  <a:lumOff val="80000"/>
                </a:schemeClr>
              </a:buClr>
              <a:buFont typeface="+mj-lt"/>
              <a:buAutoNum type="arabicPeriod"/>
            </a:pPr>
            <a:r>
              <a:rPr lang="en-US" sz="3200" dirty="0" smtClean="0"/>
              <a:t>Include the Names and Addresses of any persons that you pay Child Support or Alimony to.  </a:t>
            </a:r>
          </a:p>
          <a:p>
            <a:pPr marL="582930" indent="-514350">
              <a:buClr>
                <a:schemeClr val="accent2">
                  <a:lumMod val="20000"/>
                  <a:lumOff val="80000"/>
                </a:schemeClr>
              </a:buClr>
              <a:buFont typeface="+mj-lt"/>
              <a:buAutoNum type="arabicPeriod"/>
            </a:pPr>
            <a:r>
              <a:rPr lang="en-US" sz="3200" dirty="0" smtClean="0"/>
              <a:t>List what liens are to be avoided. </a:t>
            </a:r>
          </a:p>
          <a:p>
            <a:pPr marL="582930" indent="-514350">
              <a:buClr>
                <a:schemeClr val="accent2">
                  <a:lumMod val="20000"/>
                  <a:lumOff val="80000"/>
                </a:schemeClr>
              </a:buClr>
              <a:buFont typeface="+mj-lt"/>
              <a:buAutoNum type="arabicPeriod"/>
            </a:pPr>
            <a:r>
              <a:rPr lang="en-US" sz="3200" dirty="0" smtClean="0"/>
              <a:t>State the percent paid to unsecured creditors because in the Western District of KY no pool plans are allowed instead plans </a:t>
            </a:r>
          </a:p>
          <a:p>
            <a:pPr marL="582930" indent="-514350">
              <a:buFont typeface="+mj-lt"/>
              <a:buAutoNum type="arabicPeriod"/>
            </a:pPr>
            <a:endParaRPr lang="en-US" sz="3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14400"/>
          </a:xfrm>
        </p:spPr>
        <p:txBody>
          <a:bodyPr/>
          <a:lstStyle/>
          <a:p>
            <a:pPr algn="ctr"/>
            <a:r>
              <a:rPr lang="en-US" dirty="0" smtClean="0"/>
              <a:t>Our Website Has Tools to Help </a:t>
            </a:r>
            <a:endParaRPr lang="en-US" dirty="0"/>
          </a:p>
        </p:txBody>
      </p:sp>
      <p:sp>
        <p:nvSpPr>
          <p:cNvPr id="3" name="Content Placeholder 2"/>
          <p:cNvSpPr>
            <a:spLocks noGrp="1"/>
          </p:cNvSpPr>
          <p:nvPr>
            <p:ph idx="1"/>
          </p:nvPr>
        </p:nvSpPr>
        <p:spPr>
          <a:xfrm>
            <a:off x="838200" y="1219200"/>
            <a:ext cx="7772400" cy="5136360"/>
          </a:xfrm>
        </p:spPr>
        <p:txBody>
          <a:bodyPr>
            <a:normAutofit fontScale="92500" lnSpcReduction="10000"/>
          </a:bodyPr>
          <a:lstStyle/>
          <a:p>
            <a:pPr marL="582930" indent="-514350">
              <a:buClr>
                <a:schemeClr val="accent2">
                  <a:lumMod val="20000"/>
                  <a:lumOff val="80000"/>
                </a:schemeClr>
              </a:buClr>
              <a:buFont typeface="+mj-lt"/>
              <a:buAutoNum type="arabicPeriod"/>
            </a:pPr>
            <a:r>
              <a:rPr lang="en-US" dirty="0" smtClean="0"/>
              <a:t>A free 80 page manual that explains how to file a bankruptcy. </a:t>
            </a:r>
          </a:p>
          <a:p>
            <a:pPr marL="582930" indent="-514350">
              <a:buClr>
                <a:schemeClr val="accent2">
                  <a:lumMod val="20000"/>
                  <a:lumOff val="80000"/>
                </a:schemeClr>
              </a:buClr>
              <a:buFont typeface="+mj-lt"/>
              <a:buAutoNum type="arabicPeriod"/>
            </a:pPr>
            <a:r>
              <a:rPr lang="en-US" dirty="0" smtClean="0"/>
              <a:t>A free 80 minute audio.</a:t>
            </a:r>
          </a:p>
          <a:p>
            <a:pPr marL="582930" indent="-514350">
              <a:buClr>
                <a:schemeClr val="accent2">
                  <a:lumMod val="20000"/>
                  <a:lumOff val="80000"/>
                </a:schemeClr>
              </a:buClr>
              <a:buFont typeface="+mj-lt"/>
              <a:buAutoNum type="arabicPeriod"/>
            </a:pPr>
            <a:r>
              <a:rPr lang="en-US" dirty="0" smtClean="0"/>
              <a:t>A Checklist of Documents that any attorney will need from you.</a:t>
            </a:r>
          </a:p>
          <a:p>
            <a:pPr marL="582930" indent="-514350">
              <a:buClr>
                <a:schemeClr val="accent2">
                  <a:lumMod val="20000"/>
                  <a:lumOff val="80000"/>
                </a:schemeClr>
              </a:buClr>
              <a:buFont typeface="+mj-lt"/>
              <a:buAutoNum type="arabicPeriod"/>
            </a:pPr>
            <a:r>
              <a:rPr lang="en-US" dirty="0" smtClean="0"/>
              <a:t>A flowchart of the process.</a:t>
            </a:r>
          </a:p>
          <a:p>
            <a:pPr marL="582930" indent="-514350">
              <a:buClr>
                <a:schemeClr val="accent2">
                  <a:lumMod val="20000"/>
                  <a:lumOff val="80000"/>
                </a:schemeClr>
              </a:buClr>
              <a:buFont typeface="+mj-lt"/>
              <a:buAutoNum type="arabicPeriod"/>
            </a:pPr>
            <a:r>
              <a:rPr lang="en-US" dirty="0" smtClean="0"/>
              <a:t>A link to free credit bureau reports.</a:t>
            </a:r>
          </a:p>
          <a:p>
            <a:pPr marL="582930" indent="-514350">
              <a:buClr>
                <a:schemeClr val="accent2">
                  <a:lumMod val="20000"/>
                  <a:lumOff val="80000"/>
                </a:schemeClr>
              </a:buClr>
              <a:buFont typeface="+mj-lt"/>
              <a:buAutoNum type="arabicPeriod"/>
            </a:pPr>
            <a:r>
              <a:rPr lang="en-US" dirty="0" smtClean="0"/>
              <a:t>A complete plan for restoring credit.</a:t>
            </a:r>
          </a:p>
          <a:p>
            <a:pPr marL="582930" indent="-514350">
              <a:buClr>
                <a:schemeClr val="accent2">
                  <a:lumMod val="20000"/>
                  <a:lumOff val="80000"/>
                </a:schemeClr>
              </a:buClr>
              <a:buFont typeface="+mj-lt"/>
              <a:buAutoNum type="arabicPeriod"/>
            </a:pPr>
            <a:r>
              <a:rPr lang="en-US" dirty="0" smtClean="0"/>
              <a:t>Online data submission to help you file.</a:t>
            </a:r>
          </a:p>
          <a:p>
            <a:pPr marL="582930" indent="-514350">
              <a:buClr>
                <a:schemeClr val="accent2">
                  <a:lumMod val="20000"/>
                  <a:lumOff val="80000"/>
                </a:schemeClr>
              </a:buClr>
              <a:buFont typeface="+mj-lt"/>
              <a:buAutoNum type="arabicPeriod"/>
            </a:pPr>
            <a:r>
              <a:rPr lang="en-US" dirty="0" smtClean="0"/>
              <a:t>PowerPoint presentations to explain Chapters 13 and 7.</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Preparing the Petition</a:t>
            </a:r>
            <a:endParaRPr lang="en-US" dirty="0"/>
          </a:p>
        </p:txBody>
      </p:sp>
      <p:sp>
        <p:nvSpPr>
          <p:cNvPr id="3" name="Content Placeholder 2"/>
          <p:cNvSpPr>
            <a:spLocks noGrp="1"/>
          </p:cNvSpPr>
          <p:nvPr>
            <p:ph idx="1"/>
          </p:nvPr>
        </p:nvSpPr>
        <p:spPr/>
        <p:txBody>
          <a:bodyPr>
            <a:normAutofit/>
          </a:bodyPr>
          <a:lstStyle/>
          <a:p>
            <a:pPr marL="582930" indent="-514350">
              <a:buClr>
                <a:schemeClr val="accent2">
                  <a:lumMod val="20000"/>
                  <a:lumOff val="80000"/>
                </a:schemeClr>
              </a:buClr>
              <a:buNone/>
            </a:pPr>
            <a:r>
              <a:rPr lang="en-US" sz="2800" dirty="0" smtClean="0"/>
              <a:t>If a secured creditor fails to object to a plan provision, such as being paid less than what is owed, then that creditor is deemed to have agreed to the plan. Therefore, most creditors will carefully review the plan prior to confirmation.  </a:t>
            </a:r>
          </a:p>
          <a:p>
            <a:pPr>
              <a:buNone/>
            </a:pPr>
            <a:r>
              <a:rPr lang="en-US" sz="2800" dirty="0" smtClean="0"/>
              <a:t>Every Chapter 13 must:</a:t>
            </a:r>
          </a:p>
          <a:p>
            <a:pPr marL="582930" indent="-514350">
              <a:buClr>
                <a:schemeClr val="accent2">
                  <a:lumMod val="20000"/>
                  <a:lumOff val="80000"/>
                </a:schemeClr>
              </a:buClr>
              <a:buFont typeface="+mj-lt"/>
              <a:buAutoNum type="arabicPeriod"/>
            </a:pPr>
            <a:r>
              <a:rPr lang="en-US" sz="2800" dirty="0" smtClean="0"/>
              <a:t>Have the prior 4 years of taxes filed. Taxes must be filed every year that you are in the plan.</a:t>
            </a:r>
          </a:p>
          <a:p>
            <a:pPr marL="582930" indent="-514350">
              <a:buClr>
                <a:schemeClr val="accent2">
                  <a:lumMod val="20000"/>
                  <a:lumOff val="80000"/>
                </a:schemeClr>
              </a:buClr>
              <a:buFont typeface="+mj-lt"/>
              <a:buAutoNum type="arabicPeriod"/>
            </a:pPr>
            <a:r>
              <a:rPr lang="en-US" sz="2800" dirty="0" smtClean="0"/>
              <a:t>Domestic Support Obligations must be paid on time during the plan.  </a:t>
            </a:r>
          </a:p>
          <a:p>
            <a:pPr marL="582930" indent="-514350">
              <a:buFont typeface="+mj-lt"/>
              <a:buAutoNum type="arabicPeriod"/>
            </a:pPr>
            <a:endParaRPr lang="en-US" sz="2800"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838200"/>
          </a:xfrm>
        </p:spPr>
        <p:txBody>
          <a:bodyPr/>
          <a:lstStyle/>
          <a:p>
            <a:pPr algn="ctr"/>
            <a:r>
              <a:rPr lang="en-US" dirty="0" smtClean="0"/>
              <a:t>Why get a Discharge?</a:t>
            </a:r>
            <a:endParaRPr lang="en-US" dirty="0"/>
          </a:p>
        </p:txBody>
      </p:sp>
      <p:sp>
        <p:nvSpPr>
          <p:cNvPr id="3" name="Content Placeholder 2"/>
          <p:cNvSpPr>
            <a:spLocks noGrp="1"/>
          </p:cNvSpPr>
          <p:nvPr>
            <p:ph idx="1"/>
          </p:nvPr>
        </p:nvSpPr>
        <p:spPr>
          <a:xfrm>
            <a:off x="914400" y="1219200"/>
            <a:ext cx="7772400" cy="5334000"/>
          </a:xfrm>
        </p:spPr>
        <p:txBody>
          <a:bodyPr>
            <a:normAutofit fontScale="70000" lnSpcReduction="20000"/>
          </a:bodyPr>
          <a:lstStyle/>
          <a:p>
            <a:pPr>
              <a:buNone/>
            </a:pPr>
            <a:r>
              <a:rPr lang="en-US" sz="3800" dirty="0" smtClean="0"/>
              <a:t>If the only purpose of your plan is to stop a foreclosure you may not need a discharge. </a:t>
            </a:r>
          </a:p>
          <a:p>
            <a:pPr>
              <a:buNone/>
            </a:pPr>
            <a:r>
              <a:rPr lang="en-US" sz="3800" dirty="0" smtClean="0"/>
              <a:t>When you file a Chapter 13 Bankruptcy a temporary court order called a stay goes into effect that stops any collections</a:t>
            </a:r>
          </a:p>
          <a:p>
            <a:pPr>
              <a:buNone/>
            </a:pPr>
            <a:r>
              <a:rPr lang="en-US" sz="3800" dirty="0" smtClean="0"/>
              <a:t>If you complete all the steps you normally get a permanent court order called a “Discharge” that released the unsecured debts and you may avoid a second mortgage that is essentially an unsecured note.</a:t>
            </a:r>
          </a:p>
          <a:p>
            <a:pPr>
              <a:buNone/>
            </a:pPr>
            <a:r>
              <a:rPr lang="en-US" sz="3800" dirty="0" smtClean="0"/>
              <a:t>But if the reason for filing was only to avoid foreclosure you may have no need to obtain a discharge and rules that otherwise restrict how often you can file and get a discharge would not restrict you from filing.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1197864"/>
          </a:xfrm>
        </p:spPr>
        <p:txBody>
          <a:bodyPr/>
          <a:lstStyle/>
          <a:p>
            <a:pPr algn="ctr"/>
            <a:r>
              <a:rPr lang="en-US" dirty="0" smtClean="0"/>
              <a:t>How long must my plan be?</a:t>
            </a:r>
            <a:endParaRPr lang="en-US" dirty="0"/>
          </a:p>
        </p:txBody>
      </p:sp>
      <p:sp>
        <p:nvSpPr>
          <p:cNvPr id="3" name="Content Placeholder 2"/>
          <p:cNvSpPr>
            <a:spLocks noGrp="1"/>
          </p:cNvSpPr>
          <p:nvPr>
            <p:ph idx="1"/>
          </p:nvPr>
        </p:nvSpPr>
        <p:spPr>
          <a:xfrm>
            <a:off x="914400" y="1143000"/>
            <a:ext cx="7772400" cy="5410200"/>
          </a:xfrm>
        </p:spPr>
        <p:txBody>
          <a:bodyPr>
            <a:normAutofit fontScale="85000" lnSpcReduction="10000"/>
          </a:bodyPr>
          <a:lstStyle/>
          <a:p>
            <a:pPr>
              <a:buNone/>
            </a:pPr>
            <a:r>
              <a:rPr lang="en-US" dirty="0" smtClean="0"/>
              <a:t>Chapter 13 plans can be for any length of time.  However, they are normally for 5 years.  Plans which are for 5 years and over 70% are presumed to be proposed in good faith but lower plans are possible. </a:t>
            </a:r>
          </a:p>
          <a:p>
            <a:pPr marL="582930" indent="-514350">
              <a:buClr>
                <a:schemeClr val="accent2">
                  <a:lumMod val="20000"/>
                  <a:lumOff val="80000"/>
                </a:schemeClr>
              </a:buClr>
              <a:buFont typeface="+mj-lt"/>
              <a:buAutoNum type="arabicPeriod"/>
            </a:pPr>
            <a:r>
              <a:rPr lang="en-US" sz="2800" dirty="0" smtClean="0"/>
              <a:t>Normally plans must be for 5 years because of the large amount of secured and unsecured debt that must be repaid.   Mortgage arrears normally must be paid within 2 years.  </a:t>
            </a:r>
          </a:p>
          <a:p>
            <a:pPr marL="582930" indent="-514350">
              <a:buClr>
                <a:schemeClr val="accent2">
                  <a:lumMod val="20000"/>
                  <a:lumOff val="80000"/>
                </a:schemeClr>
              </a:buClr>
              <a:buFont typeface="+mj-lt"/>
              <a:buAutoNum type="arabicPeriod"/>
            </a:pPr>
            <a:r>
              <a:rPr lang="en-US" sz="2800" dirty="0" smtClean="0"/>
              <a:t>If your income is above the median, you must have a plan last for 5 years, but if it is below the median, the plan may qualify for 36 months.  However, it may still take 5 years for other reasons. </a:t>
            </a:r>
          </a:p>
          <a:p>
            <a:pPr marL="582930" indent="-514350">
              <a:buClr>
                <a:schemeClr val="accent2">
                  <a:lumMod val="20000"/>
                  <a:lumOff val="80000"/>
                </a:schemeClr>
              </a:buClr>
              <a:buFont typeface="+mj-lt"/>
              <a:buAutoNum type="arabicPeriod"/>
            </a:pPr>
            <a:r>
              <a:rPr lang="en-US" sz="2800" dirty="0" smtClean="0"/>
              <a:t>The shorter the term and lower the percentage the less likely the plan will be approved and the greater the scrutiny.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554736"/>
          </a:xfrm>
        </p:spPr>
        <p:txBody>
          <a:bodyPr/>
          <a:lstStyle/>
          <a:p>
            <a:pPr algn="ctr"/>
            <a:r>
              <a:rPr lang="en-US" dirty="0" smtClean="0"/>
              <a:t>Reviewing Expenses</a:t>
            </a:r>
            <a:endParaRPr lang="en-US" dirty="0"/>
          </a:p>
        </p:txBody>
      </p:sp>
      <p:sp>
        <p:nvSpPr>
          <p:cNvPr id="3" name="Content Placeholder 2"/>
          <p:cNvSpPr>
            <a:spLocks noGrp="1"/>
          </p:cNvSpPr>
          <p:nvPr>
            <p:ph idx="1"/>
          </p:nvPr>
        </p:nvSpPr>
        <p:spPr/>
        <p:txBody>
          <a:bodyPr>
            <a:normAutofit fontScale="92500" lnSpcReduction="10000"/>
          </a:bodyPr>
          <a:lstStyle/>
          <a:p>
            <a:pPr marL="0" indent="0">
              <a:spcBef>
                <a:spcPts val="0"/>
              </a:spcBef>
              <a:buNone/>
            </a:pPr>
            <a:r>
              <a:rPr lang="en-US" dirty="0" smtClean="0"/>
              <a:t>The plan is reviewed for reasonable expenses.  Expenses that will be eliminated include:</a:t>
            </a:r>
          </a:p>
          <a:p>
            <a:pPr marL="582930" indent="-514350">
              <a:buClr>
                <a:schemeClr val="accent2">
                  <a:lumMod val="20000"/>
                  <a:lumOff val="80000"/>
                </a:schemeClr>
              </a:buClr>
              <a:buFont typeface="+mj-lt"/>
              <a:buAutoNum type="arabicPeriod"/>
            </a:pPr>
            <a:r>
              <a:rPr lang="en-US" dirty="0" smtClean="0"/>
              <a:t>Budgets with more than one car per adult </a:t>
            </a:r>
          </a:p>
          <a:p>
            <a:pPr marL="582930" indent="-514350">
              <a:buClr>
                <a:schemeClr val="accent2">
                  <a:lumMod val="20000"/>
                  <a:lumOff val="80000"/>
                </a:schemeClr>
              </a:buClr>
              <a:buFont typeface="+mj-lt"/>
              <a:buAutoNum type="arabicPeriod"/>
            </a:pPr>
            <a:r>
              <a:rPr lang="en-US" dirty="0" smtClean="0"/>
              <a:t>Timeshares, Motorcycles and ATVs for fun</a:t>
            </a:r>
          </a:p>
          <a:p>
            <a:pPr marL="582930" indent="-514350">
              <a:buClr>
                <a:schemeClr val="accent2">
                  <a:lumMod val="20000"/>
                  <a:lumOff val="80000"/>
                </a:schemeClr>
              </a:buClr>
              <a:buFont typeface="+mj-lt"/>
              <a:buAutoNum type="arabicPeriod"/>
            </a:pPr>
            <a:r>
              <a:rPr lang="en-US" dirty="0" smtClean="0"/>
              <a:t>Business expenses when a business is a loss</a:t>
            </a:r>
          </a:p>
          <a:p>
            <a:pPr marL="582930" indent="-514350">
              <a:buClr>
                <a:schemeClr val="accent2">
                  <a:lumMod val="20000"/>
                  <a:lumOff val="80000"/>
                </a:schemeClr>
              </a:buClr>
              <a:buFont typeface="+mj-lt"/>
              <a:buAutoNum type="arabicPeriod"/>
            </a:pPr>
            <a:r>
              <a:rPr lang="en-US" dirty="0" smtClean="0"/>
              <a:t>Any expense that can be eliminated because if it not reasonable or necessary </a:t>
            </a:r>
          </a:p>
          <a:p>
            <a:pPr marL="0" indent="0">
              <a:buClr>
                <a:schemeClr val="accent2">
                  <a:lumMod val="20000"/>
                  <a:lumOff val="80000"/>
                </a:schemeClr>
              </a:buClr>
              <a:buNone/>
            </a:pPr>
            <a:r>
              <a:rPr lang="en-US" dirty="0" smtClean="0"/>
              <a:t>Remember that your creditors are being asked to not be paid.  Under these circumstances you may have to eliminate luxury expenses in your budget.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the Plan Payment	</a:t>
            </a:r>
            <a:endParaRPr lang="en-US" dirty="0"/>
          </a:p>
        </p:txBody>
      </p:sp>
      <p:sp>
        <p:nvSpPr>
          <p:cNvPr id="3" name="Content Placeholder 2"/>
          <p:cNvSpPr>
            <a:spLocks noGrp="1"/>
          </p:cNvSpPr>
          <p:nvPr>
            <p:ph idx="1"/>
          </p:nvPr>
        </p:nvSpPr>
        <p:spPr>
          <a:xfrm>
            <a:off x="457200" y="1371600"/>
            <a:ext cx="8229600" cy="4983960"/>
          </a:xfrm>
        </p:spPr>
        <p:txBody>
          <a:bodyPr>
            <a:normAutofit fontScale="92500" lnSpcReduction="20000"/>
          </a:bodyPr>
          <a:lstStyle/>
          <a:p>
            <a:pPr>
              <a:buNone/>
            </a:pPr>
            <a:r>
              <a:rPr lang="en-US" dirty="0" smtClean="0"/>
              <a:t>Plan payments are calculated by deducting Expenses from your Income. Disposable income includes all funds that the Debtor has access to 1325 (b) </a:t>
            </a:r>
          </a:p>
          <a:p>
            <a:pPr>
              <a:buNone/>
            </a:pPr>
            <a:r>
              <a:rPr lang="en-US" dirty="0" smtClean="0"/>
              <a:t>Therefore, your Schedule I income must equal your Form 22 (means test) income and your plan payment should always equal your income minus expenses from all sources 153 B.R. 809, and be reasonable under the reported income and expenses.</a:t>
            </a:r>
          </a:p>
          <a:p>
            <a:pPr>
              <a:buNone/>
            </a:pPr>
            <a:r>
              <a:rPr lang="en-US" dirty="0" smtClean="0"/>
              <a:t>If the plan payment is not a positive number and in line with schedules, the plan is not feasible, or reasonable, and will be rejected. </a:t>
            </a:r>
          </a:p>
          <a:p>
            <a:pPr>
              <a:buNone/>
            </a:pPr>
            <a:r>
              <a:rPr lang="en-US" dirty="0" smtClean="0"/>
              <a:t>Almost all plans are for 5 years 1322 (d) and are filed within 15 days of the filing 11 USC 1321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838200"/>
          </a:xfrm>
        </p:spPr>
        <p:txBody>
          <a:bodyPr/>
          <a:lstStyle/>
          <a:p>
            <a:pPr algn="ctr"/>
            <a:r>
              <a:rPr lang="en-US" dirty="0" smtClean="0"/>
              <a:t>Plan Payments</a:t>
            </a:r>
            <a:endParaRPr lang="en-US" dirty="0"/>
          </a:p>
        </p:txBody>
      </p:sp>
      <p:sp>
        <p:nvSpPr>
          <p:cNvPr id="3" name="Content Placeholder 2"/>
          <p:cNvSpPr>
            <a:spLocks noGrp="1"/>
          </p:cNvSpPr>
          <p:nvPr>
            <p:ph idx="1"/>
          </p:nvPr>
        </p:nvSpPr>
        <p:spPr>
          <a:xfrm>
            <a:off x="609600" y="1066800"/>
            <a:ext cx="8382000" cy="5486400"/>
          </a:xfrm>
        </p:spPr>
        <p:txBody>
          <a:bodyPr>
            <a:normAutofit fontScale="85000" lnSpcReduction="20000"/>
          </a:bodyPr>
          <a:lstStyle/>
          <a:p>
            <a:pPr marL="582930" indent="-514350">
              <a:buClr>
                <a:schemeClr val="accent2">
                  <a:lumMod val="20000"/>
                  <a:lumOff val="80000"/>
                </a:schemeClr>
              </a:buClr>
              <a:buFont typeface="+mj-lt"/>
              <a:buAutoNum type="arabicPeriod"/>
            </a:pPr>
            <a:r>
              <a:rPr lang="en-US" dirty="0" smtClean="0"/>
              <a:t>Plan Payments begin at the time the plan is filed 1326 (a). Do not come to court without the funds for the plan payments from the date of filing until the date of the confirmation.  Payments are paid by you to the attorney normally until the day of confirmation. </a:t>
            </a:r>
            <a:r>
              <a:rPr lang="en-US" dirty="0" smtClean="0">
                <a:solidFill>
                  <a:srgbClr val="FFFF00"/>
                </a:solidFill>
              </a:rPr>
              <a:t>Failure to make payments are grounds for dismissal</a:t>
            </a:r>
          </a:p>
          <a:p>
            <a:pPr marL="582930" indent="-514350">
              <a:buClr>
                <a:schemeClr val="accent2">
                  <a:lumMod val="20000"/>
                  <a:lumOff val="80000"/>
                </a:schemeClr>
              </a:buClr>
              <a:buFont typeface="+mj-lt"/>
              <a:buAutoNum type="arabicPeriod"/>
            </a:pPr>
            <a:r>
              <a:rPr lang="en-US" dirty="0" smtClean="0"/>
              <a:t>Plan payments are payroll deducted and mandatory.      Period.   Employers that discriminate may end up paying the debts and attorney fees.  USC 525(b)</a:t>
            </a:r>
          </a:p>
          <a:p>
            <a:pPr marL="582930" indent="-514350">
              <a:buClr>
                <a:schemeClr val="accent2">
                  <a:lumMod val="20000"/>
                  <a:lumOff val="80000"/>
                </a:schemeClr>
              </a:buClr>
              <a:buFont typeface="+mj-lt"/>
              <a:buAutoNum type="arabicPeriod"/>
            </a:pPr>
            <a:r>
              <a:rPr lang="en-US" dirty="0" smtClean="0"/>
              <a:t>If you are keeping the home or car, payments are made from the date of filing forward. Keep a record of your payments to creditors.</a:t>
            </a:r>
          </a:p>
          <a:p>
            <a:pPr marL="582930" indent="-514350">
              <a:buClr>
                <a:schemeClr val="accent2">
                  <a:lumMod val="20000"/>
                  <a:lumOff val="80000"/>
                </a:schemeClr>
              </a:buClr>
              <a:buFont typeface="+mj-lt"/>
              <a:buAutoNum type="arabicPeriod"/>
            </a:pPr>
            <a:r>
              <a:rPr lang="en-US" dirty="0" smtClean="0"/>
              <a:t>Payments may also be from the sale of assets In Re Erickson 176 B.R. 753 (</a:t>
            </a:r>
            <a:r>
              <a:rPr lang="en-US" dirty="0" err="1" smtClean="0"/>
              <a:t>Bankr</a:t>
            </a:r>
            <a:r>
              <a:rPr lang="en-US" dirty="0" smtClean="0"/>
              <a:t> E.D. Pa 1995) Far West Bank v </a:t>
            </a:r>
            <a:r>
              <a:rPr lang="en-US" dirty="0" err="1" smtClean="0"/>
              <a:t>Vanasen</a:t>
            </a:r>
            <a:r>
              <a:rPr lang="en-US" dirty="0" smtClean="0"/>
              <a:t> 18 CBC 2d 530 D. Oregon 1987 but the sale of exempt assets cannot be forced 118 B.R. 68</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 to the 341 &amp; Confirmation</a:t>
            </a:r>
            <a:endParaRPr lang="en-US" dirty="0"/>
          </a:p>
        </p:txBody>
      </p:sp>
      <p:sp>
        <p:nvSpPr>
          <p:cNvPr id="3" name="Content Placeholder 2"/>
          <p:cNvSpPr>
            <a:spLocks noGrp="1"/>
          </p:cNvSpPr>
          <p:nvPr>
            <p:ph idx="1"/>
          </p:nvPr>
        </p:nvSpPr>
        <p:spPr/>
        <p:txBody>
          <a:bodyPr>
            <a:normAutofit/>
          </a:bodyPr>
          <a:lstStyle/>
          <a:p>
            <a:pPr marL="582930" indent="-514350">
              <a:buClr>
                <a:schemeClr val="accent2">
                  <a:lumMod val="20000"/>
                  <a:lumOff val="80000"/>
                </a:schemeClr>
              </a:buClr>
              <a:buFont typeface="+mj-lt"/>
              <a:buAutoNum type="arabicPeriod"/>
            </a:pPr>
            <a:r>
              <a:rPr lang="en-US" dirty="0" smtClean="0"/>
              <a:t>Review your plan and the claims.  </a:t>
            </a:r>
          </a:p>
          <a:p>
            <a:pPr marL="582930" indent="-514350">
              <a:buClr>
                <a:schemeClr val="accent2">
                  <a:lumMod val="20000"/>
                  <a:lumOff val="80000"/>
                </a:schemeClr>
              </a:buClr>
              <a:buFont typeface="+mj-lt"/>
              <a:buAutoNum type="arabicPeriod"/>
            </a:pPr>
            <a:r>
              <a:rPr lang="en-US" dirty="0" smtClean="0"/>
              <a:t>Your claims will be reviewed twice.  </a:t>
            </a:r>
          </a:p>
          <a:p>
            <a:pPr marL="969264" lvl="1" indent="-571500">
              <a:buClr>
                <a:schemeClr val="accent2">
                  <a:lumMod val="20000"/>
                  <a:lumOff val="80000"/>
                </a:schemeClr>
              </a:buClr>
              <a:buFont typeface="+mj-lt"/>
              <a:buAutoNum type="romanUcPeriod"/>
            </a:pPr>
            <a:r>
              <a:rPr lang="en-US" dirty="0" smtClean="0"/>
              <a:t>at the 341 confirmation hearing; and ,</a:t>
            </a:r>
          </a:p>
          <a:p>
            <a:pPr marL="969264" lvl="1" indent="-571500">
              <a:buClr>
                <a:schemeClr val="accent2">
                  <a:lumMod val="20000"/>
                  <a:lumOff val="80000"/>
                </a:schemeClr>
              </a:buClr>
              <a:buFont typeface="+mj-lt"/>
              <a:buAutoNum type="romanUcPeriod"/>
            </a:pPr>
            <a:r>
              <a:rPr lang="en-US" dirty="0" smtClean="0"/>
              <a:t>when you file your schedule of allowed claims.</a:t>
            </a:r>
          </a:p>
          <a:p>
            <a:pPr marL="582930" indent="-514350">
              <a:buClr>
                <a:schemeClr val="accent2">
                  <a:lumMod val="20000"/>
                  <a:lumOff val="80000"/>
                </a:schemeClr>
              </a:buClr>
              <a:buFont typeface="+mj-lt"/>
              <a:buAutoNum type="arabicPeriod"/>
            </a:pPr>
            <a:r>
              <a:rPr lang="en-US" dirty="0" smtClean="0"/>
              <a:t>Objecting to claims that are questionable before confirmation and that are on the schedule of allowed claims will reduce your obligations and payment.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914400"/>
          </a:xfrm>
        </p:spPr>
        <p:txBody>
          <a:bodyPr/>
          <a:lstStyle/>
          <a:p>
            <a:pPr algn="ctr"/>
            <a:r>
              <a:rPr lang="en-US" dirty="0" smtClean="0"/>
              <a:t>At the 341 hearing </a:t>
            </a:r>
            <a:endParaRPr lang="en-US" dirty="0"/>
          </a:p>
        </p:txBody>
      </p:sp>
      <p:sp>
        <p:nvSpPr>
          <p:cNvPr id="3" name="Content Placeholder 2"/>
          <p:cNvSpPr>
            <a:spLocks noGrp="1"/>
          </p:cNvSpPr>
          <p:nvPr>
            <p:ph idx="1"/>
          </p:nvPr>
        </p:nvSpPr>
        <p:spPr>
          <a:xfrm>
            <a:off x="914400" y="1219200"/>
            <a:ext cx="7772400" cy="5136360"/>
          </a:xfrm>
        </p:spPr>
        <p:txBody>
          <a:bodyPr>
            <a:normAutofit fontScale="92500" lnSpcReduction="20000"/>
          </a:bodyPr>
          <a:lstStyle/>
          <a:p>
            <a:pPr marL="582930" indent="-514350">
              <a:buClr>
                <a:schemeClr val="accent2">
                  <a:lumMod val="20000"/>
                  <a:lumOff val="80000"/>
                </a:schemeClr>
              </a:buClr>
              <a:buFont typeface="+mj-lt"/>
              <a:buAutoNum type="arabicPeriod"/>
            </a:pPr>
            <a:r>
              <a:rPr lang="en-US" dirty="0" smtClean="0"/>
              <a:t>Bring your:</a:t>
            </a:r>
          </a:p>
          <a:p>
            <a:pPr marL="969264" lvl="1" indent="-571500">
              <a:buClr>
                <a:schemeClr val="accent2">
                  <a:lumMod val="20000"/>
                  <a:lumOff val="80000"/>
                </a:schemeClr>
              </a:buClr>
              <a:buFont typeface="+mj-lt"/>
              <a:buAutoNum type="romanUcPeriod"/>
            </a:pPr>
            <a:r>
              <a:rPr lang="en-US" dirty="0" smtClean="0"/>
              <a:t>Photo ID</a:t>
            </a:r>
          </a:p>
          <a:p>
            <a:pPr marL="969264" lvl="1" indent="-571500">
              <a:buClr>
                <a:schemeClr val="accent2">
                  <a:lumMod val="20000"/>
                  <a:lumOff val="80000"/>
                </a:schemeClr>
              </a:buClr>
              <a:buFont typeface="+mj-lt"/>
              <a:buAutoNum type="romanUcPeriod"/>
            </a:pPr>
            <a:r>
              <a:rPr lang="en-US" dirty="0" smtClean="0"/>
              <a:t>Social Security Card</a:t>
            </a:r>
          </a:p>
          <a:p>
            <a:pPr marL="969264" lvl="1" indent="-571500">
              <a:buClr>
                <a:schemeClr val="accent2">
                  <a:lumMod val="20000"/>
                  <a:lumOff val="80000"/>
                </a:schemeClr>
              </a:buClr>
              <a:buFont typeface="+mj-lt"/>
              <a:buAutoNum type="romanUcPeriod"/>
            </a:pPr>
            <a:r>
              <a:rPr lang="en-US" dirty="0" smtClean="0"/>
              <a:t>Plan payments, if any (remember only checks no cash)</a:t>
            </a:r>
          </a:p>
          <a:p>
            <a:pPr marL="582930" indent="-514350">
              <a:buClr>
                <a:schemeClr val="accent2">
                  <a:lumMod val="20000"/>
                  <a:lumOff val="80000"/>
                </a:schemeClr>
              </a:buClr>
              <a:buFont typeface="+mj-lt"/>
              <a:buAutoNum type="arabicPeriod"/>
            </a:pPr>
            <a:r>
              <a:rPr lang="en-US" dirty="0" smtClean="0"/>
              <a:t> If your plan is 70% or greater then your plan will normally be automatically approved unless a creditor objects (they rarely object).</a:t>
            </a:r>
          </a:p>
          <a:p>
            <a:pPr marL="582930" indent="-514350">
              <a:buClr>
                <a:schemeClr val="accent2">
                  <a:lumMod val="20000"/>
                  <a:lumOff val="80000"/>
                </a:schemeClr>
              </a:buClr>
              <a:buFont typeface="+mj-lt"/>
              <a:buAutoNum type="arabicPeriod"/>
            </a:pPr>
            <a:r>
              <a:rPr lang="en-US" dirty="0" smtClean="0"/>
              <a:t>If your plan is less than 70% then you will be required to remain for your confirmation hearing later that day.  The hearing time for Louisville, KY is 11:30 and in Bowling Green it is 3:30.  At 11:00 am the Trustee will recommend or object to the plan.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a:t>
            </a:r>
            <a:endParaRPr lang="en-US" dirty="0"/>
          </a:p>
        </p:txBody>
      </p:sp>
      <p:sp>
        <p:nvSpPr>
          <p:cNvPr id="3" name="Content Placeholder 2"/>
          <p:cNvSpPr>
            <a:spLocks noGrp="1"/>
          </p:cNvSpPr>
          <p:nvPr>
            <p:ph idx="1"/>
          </p:nvPr>
        </p:nvSpPr>
        <p:spPr>
          <a:xfrm>
            <a:off x="914400" y="1571612"/>
            <a:ext cx="7772400" cy="4981588"/>
          </a:xfrm>
        </p:spPr>
        <p:txBody>
          <a:bodyPr>
            <a:normAutofit/>
          </a:bodyPr>
          <a:lstStyle/>
          <a:p>
            <a:pPr>
              <a:buClr>
                <a:schemeClr val="accent2">
                  <a:lumMod val="20000"/>
                  <a:lumOff val="80000"/>
                </a:schemeClr>
              </a:buClr>
            </a:pPr>
            <a:r>
              <a:rPr lang="en-US" dirty="0" smtClean="0"/>
              <a:t>To explain how to get your Chapter 13 accepted by the Trustee and the Judge, and then how to live with the Chapter 13 plan</a:t>
            </a:r>
          </a:p>
          <a:p>
            <a:pPr>
              <a:buClr>
                <a:schemeClr val="accent2">
                  <a:lumMod val="20000"/>
                  <a:lumOff val="80000"/>
                </a:schemeClr>
              </a:buClr>
            </a:pPr>
            <a:r>
              <a:rPr lang="en-US" dirty="0" smtClean="0"/>
              <a:t>Just like planning tax exemptions, reasonable  planning of your Chapter 13 bankruptcy is not illegal. </a:t>
            </a:r>
          </a:p>
          <a:p>
            <a:pPr>
              <a:buClr>
                <a:schemeClr val="accent2">
                  <a:lumMod val="20000"/>
                  <a:lumOff val="80000"/>
                </a:schemeClr>
              </a:buClr>
            </a:pPr>
            <a:r>
              <a:rPr lang="en-US" dirty="0" smtClean="0"/>
              <a:t>Our objective is to educate so that your bankruptcy goes smoothly and you do not violate any of the Bankruptcy Rules, while achieving the maximum benefits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Trustee’s recommendation</a:t>
            </a:r>
            <a:endParaRPr lang="en-US" dirty="0"/>
          </a:p>
        </p:txBody>
      </p:sp>
      <p:sp>
        <p:nvSpPr>
          <p:cNvPr id="3" name="Content Placeholder 2"/>
          <p:cNvSpPr>
            <a:spLocks noGrp="1"/>
          </p:cNvSpPr>
          <p:nvPr>
            <p:ph idx="1"/>
          </p:nvPr>
        </p:nvSpPr>
        <p:spPr/>
        <p:txBody>
          <a:bodyPr>
            <a:normAutofit/>
          </a:bodyPr>
          <a:lstStyle/>
          <a:p>
            <a:pPr marL="582930" indent="-514350">
              <a:buClr>
                <a:schemeClr val="accent2">
                  <a:lumMod val="20000"/>
                  <a:lumOff val="80000"/>
                </a:schemeClr>
              </a:buClr>
              <a:buNone/>
            </a:pPr>
            <a:r>
              <a:rPr lang="en-US" dirty="0" smtClean="0"/>
              <a:t>The Trustee represents the Creditors.  However, the Trustee has a statutory duty to assist the Debtor.   Therefore, the trustee will object to a plan as not being in the best interest of the debtor or will object when the Debtor is not making his or her best efforts. USC 1302 (b) (4)   </a:t>
            </a:r>
          </a:p>
          <a:p>
            <a:pPr marL="0" indent="0">
              <a:buClr>
                <a:schemeClr val="accent2">
                  <a:lumMod val="20000"/>
                  <a:lumOff val="80000"/>
                </a:schemeClr>
              </a:buClr>
              <a:buNone/>
            </a:pPr>
            <a:r>
              <a:rPr lang="en-US" dirty="0" smtClean="0"/>
              <a:t>As a result, the Trustee will monitor an annual budget and recommend that plan payments be increased or reduced later in the plan.</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12064"/>
            <a:ext cx="8382000" cy="914400"/>
          </a:xfrm>
        </p:spPr>
        <p:txBody>
          <a:bodyPr/>
          <a:lstStyle/>
          <a:p>
            <a:r>
              <a:rPr lang="en-US" dirty="0" smtClean="0"/>
              <a:t>The Schedule of Allowed Claims</a:t>
            </a:r>
            <a:endParaRPr lang="en-US" dirty="0"/>
          </a:p>
        </p:txBody>
      </p:sp>
      <p:sp>
        <p:nvSpPr>
          <p:cNvPr id="3" name="Content Placeholder 2"/>
          <p:cNvSpPr>
            <a:spLocks noGrp="1"/>
          </p:cNvSpPr>
          <p:nvPr>
            <p:ph idx="1"/>
          </p:nvPr>
        </p:nvSpPr>
        <p:spPr/>
        <p:txBody>
          <a:bodyPr>
            <a:normAutofit fontScale="85000" lnSpcReduction="20000"/>
          </a:bodyPr>
          <a:lstStyle/>
          <a:p>
            <a:pPr marL="582930" indent="-514350">
              <a:buClr>
                <a:schemeClr val="accent2">
                  <a:lumMod val="20000"/>
                  <a:lumOff val="80000"/>
                </a:schemeClr>
              </a:buClr>
              <a:buNone/>
            </a:pPr>
            <a:r>
              <a:rPr lang="en-US" dirty="0" smtClean="0"/>
              <a:t>After confirmation, the Debtor and the attorney will file a Schedule of allowed claims.  In the Eastern District this done by the Trustee.   The Trustee or the Debtor may object to any claim.  </a:t>
            </a:r>
          </a:p>
          <a:p>
            <a:pPr marL="582930" indent="-514350">
              <a:buClr>
                <a:schemeClr val="accent2">
                  <a:lumMod val="20000"/>
                  <a:lumOff val="80000"/>
                </a:schemeClr>
              </a:buClr>
              <a:buFont typeface="+mj-lt"/>
              <a:buAutoNum type="arabicPeriod"/>
            </a:pPr>
            <a:r>
              <a:rPr lang="en-US" dirty="0" smtClean="0"/>
              <a:t>Objecting to a claim means that the debtor may not have to pay any or all of that claim and may lower his plan payments or increase the percentage paid to the allowed claims. </a:t>
            </a:r>
          </a:p>
          <a:p>
            <a:pPr marL="582930" indent="-514350">
              <a:buClr>
                <a:schemeClr val="accent2">
                  <a:lumMod val="20000"/>
                  <a:lumOff val="80000"/>
                </a:schemeClr>
              </a:buClr>
              <a:buFont typeface="+mj-lt"/>
              <a:buAutoNum type="arabicPeriod"/>
            </a:pPr>
            <a:r>
              <a:rPr lang="en-US" dirty="0" smtClean="0"/>
              <a:t>By paying a higher percentage the Debtor may not loose his tax refund (100% plan) or his plan may achieve a status of being “presumed in good faith.”  Plans that are presumed in good faith have less review and have other benefits.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12064"/>
            <a:ext cx="8763000" cy="914400"/>
          </a:xfrm>
        </p:spPr>
        <p:txBody>
          <a:bodyPr/>
          <a:lstStyle/>
          <a:p>
            <a:pPr algn="ctr"/>
            <a:r>
              <a:rPr lang="en-US" sz="3600" dirty="0" smtClean="0"/>
              <a:t>Reviewing your SAC with the Lawyer</a:t>
            </a:r>
            <a:endParaRPr lang="en-US" sz="3600" dirty="0"/>
          </a:p>
        </p:txBody>
      </p:sp>
      <p:sp>
        <p:nvSpPr>
          <p:cNvPr id="3" name="Content Placeholder 2"/>
          <p:cNvSpPr>
            <a:spLocks noGrp="1"/>
          </p:cNvSpPr>
          <p:nvPr>
            <p:ph idx="1"/>
          </p:nvPr>
        </p:nvSpPr>
        <p:spPr>
          <a:xfrm>
            <a:off x="914400" y="1295400"/>
            <a:ext cx="7772400" cy="5060160"/>
          </a:xfrm>
        </p:spPr>
        <p:txBody>
          <a:bodyPr>
            <a:normAutofit fontScale="92500"/>
          </a:bodyPr>
          <a:lstStyle/>
          <a:p>
            <a:pPr marL="0" indent="0">
              <a:buClr>
                <a:schemeClr val="accent2">
                  <a:lumMod val="20000"/>
                  <a:lumOff val="80000"/>
                </a:schemeClr>
              </a:buClr>
              <a:buNone/>
            </a:pPr>
            <a:r>
              <a:rPr lang="en-US" dirty="0" smtClean="0"/>
              <a:t>After reviewing the allowed claims with your attorney, you should not just object to the questionable claims but review the plan and whether the plan still works along with your goals.   </a:t>
            </a:r>
          </a:p>
          <a:p>
            <a:pPr marL="582930" indent="-514350">
              <a:buClr>
                <a:schemeClr val="accent2">
                  <a:lumMod val="20000"/>
                  <a:lumOff val="80000"/>
                </a:schemeClr>
              </a:buClr>
              <a:buFont typeface="+mj-lt"/>
              <a:buAutoNum type="arabicPeriod"/>
            </a:pPr>
            <a:r>
              <a:rPr lang="en-US" dirty="0" smtClean="0"/>
              <a:t>If the plan does not work, it may need to be modified due to higher claims or additional claims.  If the plan doesn’t work, the Trustee will file a motion to dismiss or show cause.   </a:t>
            </a:r>
          </a:p>
          <a:p>
            <a:pPr marL="582930" indent="-514350">
              <a:buClr>
                <a:schemeClr val="accent2">
                  <a:lumMod val="20000"/>
                  <a:lumOff val="80000"/>
                </a:schemeClr>
              </a:buClr>
              <a:buFont typeface="+mj-lt"/>
              <a:buAutoNum type="arabicPeriod"/>
            </a:pPr>
            <a:r>
              <a:rPr lang="en-US" dirty="0" smtClean="0"/>
              <a:t>If the plan does work, it may still need to be modified to achieve goals.  </a:t>
            </a:r>
          </a:p>
          <a:p>
            <a:pPr marL="582930" indent="-514350">
              <a:buClr>
                <a:schemeClr val="accent2">
                  <a:lumMod val="20000"/>
                  <a:lumOff val="80000"/>
                </a:schemeClr>
              </a:buClr>
              <a:buFont typeface="+mj-lt"/>
              <a:buAutoNum type="arabicPeriod"/>
            </a:pPr>
            <a:r>
              <a:rPr lang="en-US" dirty="0" smtClean="0"/>
              <a:t>Claims that are not timely filed are not paid</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914400"/>
          </a:xfrm>
        </p:spPr>
        <p:txBody>
          <a:bodyPr/>
          <a:lstStyle/>
          <a:p>
            <a:pPr algn="ctr"/>
            <a:r>
              <a:rPr lang="en-US" dirty="0" smtClean="0"/>
              <a:t>After confirmation 	</a:t>
            </a:r>
            <a:endParaRPr lang="en-US" dirty="0"/>
          </a:p>
        </p:txBody>
      </p:sp>
      <p:sp>
        <p:nvSpPr>
          <p:cNvPr id="3" name="Content Placeholder 2"/>
          <p:cNvSpPr>
            <a:spLocks noGrp="1"/>
          </p:cNvSpPr>
          <p:nvPr>
            <p:ph idx="1"/>
          </p:nvPr>
        </p:nvSpPr>
        <p:spPr>
          <a:xfrm>
            <a:off x="914400" y="990600"/>
            <a:ext cx="7772400" cy="5393548"/>
          </a:xfrm>
        </p:spPr>
        <p:txBody>
          <a:bodyPr>
            <a:normAutofit/>
          </a:bodyPr>
          <a:lstStyle/>
          <a:p>
            <a:pPr marL="582930" indent="-514350">
              <a:buClr>
                <a:schemeClr val="accent2">
                  <a:lumMod val="20000"/>
                  <a:lumOff val="80000"/>
                </a:schemeClr>
              </a:buClr>
              <a:buNone/>
            </a:pPr>
            <a:r>
              <a:rPr lang="en-US" dirty="0" smtClean="0"/>
              <a:t>After confirmation the Debtor must supply an annual budget and copy of his Tax return.  </a:t>
            </a:r>
          </a:p>
          <a:p>
            <a:pPr marL="582930" indent="-514350">
              <a:buClr>
                <a:schemeClr val="accent2">
                  <a:lumMod val="20000"/>
                  <a:lumOff val="80000"/>
                </a:schemeClr>
              </a:buClr>
              <a:buFont typeface="+mj-lt"/>
              <a:buAutoNum type="arabicPeriod"/>
            </a:pPr>
            <a:r>
              <a:rPr lang="en-US" dirty="0" smtClean="0"/>
              <a:t>If a plan pays less than 100%, future Tax Refunds are forwarded to the Trustee by May 15 together with a budget for the new year.  </a:t>
            </a:r>
          </a:p>
          <a:p>
            <a:pPr marL="582930" indent="-514350">
              <a:buClr>
                <a:schemeClr val="accent2">
                  <a:lumMod val="20000"/>
                  <a:lumOff val="80000"/>
                </a:schemeClr>
              </a:buClr>
              <a:buFont typeface="+mj-lt"/>
              <a:buAutoNum type="arabicPeriod"/>
            </a:pPr>
            <a:r>
              <a:rPr lang="en-US" dirty="0" smtClean="0"/>
              <a:t>Failure to turn over the tax refund is the grounds for an almost automatic dismissal See In re Risher 344 BR 833 Bankr W.D. KY 2006.  </a:t>
            </a:r>
            <a:r>
              <a:rPr lang="en-US" dirty="0" smtClean="0">
                <a:solidFill>
                  <a:srgbClr val="FFFF00"/>
                </a:solidFill>
              </a:rPr>
              <a:t>To save your tax return increase your tax deductions and adjust your budget.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Attorney Fees</a:t>
            </a:r>
            <a:endParaRPr lang="en-US" dirty="0"/>
          </a:p>
        </p:txBody>
      </p:sp>
      <p:sp>
        <p:nvSpPr>
          <p:cNvPr id="3" name="Content Placeholder 2"/>
          <p:cNvSpPr>
            <a:spLocks noGrp="1"/>
          </p:cNvSpPr>
          <p:nvPr>
            <p:ph idx="1"/>
          </p:nvPr>
        </p:nvSpPr>
        <p:spPr/>
        <p:txBody>
          <a:bodyPr>
            <a:normAutofit fontScale="85000" lnSpcReduction="20000"/>
          </a:bodyPr>
          <a:lstStyle/>
          <a:p>
            <a:pPr marL="0" indent="514350">
              <a:spcBef>
                <a:spcPts val="0"/>
              </a:spcBef>
              <a:buClr>
                <a:schemeClr val="accent2">
                  <a:lumMod val="20000"/>
                  <a:lumOff val="80000"/>
                </a:schemeClr>
              </a:buClr>
              <a:buNone/>
            </a:pPr>
            <a:r>
              <a:rPr lang="en-US" dirty="0" smtClean="0"/>
              <a:t>Attorney fees up to the point of confirmation are a normally granted in the Western District of Kentucky upon a no look and flat fee schedule of $2,500 in 2008.   Fees go up based on cost of living and the complexity and amount of work.   These fees are normally paid from the payments you pay into the plan and are paid before any other claims.   Other jurisdictions may require the attorney to file an application for fees with an itemized billing for his time.   </a:t>
            </a:r>
          </a:p>
          <a:p>
            <a:pPr marL="0" indent="514350">
              <a:buClr>
                <a:schemeClr val="accent2">
                  <a:lumMod val="20000"/>
                  <a:lumOff val="80000"/>
                </a:schemeClr>
              </a:buClr>
              <a:buNone/>
            </a:pPr>
            <a:r>
              <a:rPr lang="en-US" dirty="0" smtClean="0"/>
              <a:t>Because an attorney is paid higher for a Chapter 13 than a Chapter 7, he should be able to explain the need for you to be in a Chapter 13 and that explanation should be more than because he makes a higher fee.  Fees are also often included in post confirmation orders</a:t>
            </a:r>
          </a:p>
          <a:p>
            <a:pPr marL="582930" indent="-514350">
              <a:buClr>
                <a:schemeClr val="accent2">
                  <a:lumMod val="20000"/>
                  <a:lumOff val="80000"/>
                </a:schemeClr>
              </a:buClr>
              <a:buNone/>
            </a:pPr>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Motions to Show Cause</a:t>
            </a:r>
            <a:endParaRPr lang="en-US" dirty="0"/>
          </a:p>
        </p:txBody>
      </p:sp>
      <p:sp>
        <p:nvSpPr>
          <p:cNvPr id="3" name="Content Placeholder 2"/>
          <p:cNvSpPr>
            <a:spLocks noGrp="1"/>
          </p:cNvSpPr>
          <p:nvPr>
            <p:ph idx="1"/>
          </p:nvPr>
        </p:nvSpPr>
        <p:spPr>
          <a:xfrm>
            <a:off x="914400" y="1571612"/>
            <a:ext cx="7772400" cy="4981588"/>
          </a:xfrm>
        </p:spPr>
        <p:txBody>
          <a:bodyPr>
            <a:normAutofit fontScale="92500" lnSpcReduction="10000"/>
          </a:bodyPr>
          <a:lstStyle/>
          <a:p>
            <a:pPr marL="582930" indent="-514350">
              <a:buClr>
                <a:schemeClr val="accent2">
                  <a:lumMod val="20000"/>
                  <a:lumOff val="80000"/>
                </a:schemeClr>
              </a:buClr>
              <a:buNone/>
            </a:pPr>
            <a:r>
              <a:rPr lang="en-US" dirty="0" smtClean="0"/>
              <a:t>After confirmation the Debtor must make the plan payments on time or the Trustee will file a motion to dismiss the plan for failure to make payments when the plan is over 30 days overdue.   </a:t>
            </a:r>
          </a:p>
          <a:p>
            <a:pPr marL="582930" indent="-514350">
              <a:buClr>
                <a:schemeClr val="accent2">
                  <a:lumMod val="20000"/>
                  <a:lumOff val="80000"/>
                </a:schemeClr>
              </a:buClr>
              <a:buFont typeface="+mj-lt"/>
              <a:buAutoNum type="arabicPeriod"/>
            </a:pPr>
            <a:r>
              <a:rPr lang="en-US" dirty="0" smtClean="0"/>
              <a:t>If you wish for the plan to remain in effect, you must file a written response a week before the hearing or attend the hearing.  </a:t>
            </a:r>
            <a:r>
              <a:rPr lang="en-US" dirty="0" smtClean="0">
                <a:solidFill>
                  <a:srgbClr val="FFFF00"/>
                </a:solidFill>
              </a:rPr>
              <a:t>Do not expect the attorney to drop other clients to file your motion.  He may be on vacation.  Make an appointment with him at least 2 weeks prior to hearings. Call when you get the motion to show cause, not next week.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Show Cause Motions</a:t>
            </a:r>
            <a:endParaRPr lang="en-US" dirty="0"/>
          </a:p>
        </p:txBody>
      </p:sp>
      <p:sp>
        <p:nvSpPr>
          <p:cNvPr id="3" name="Content Placeholder 2"/>
          <p:cNvSpPr>
            <a:spLocks noGrp="1"/>
          </p:cNvSpPr>
          <p:nvPr>
            <p:ph idx="1"/>
          </p:nvPr>
        </p:nvSpPr>
        <p:spPr>
          <a:xfrm>
            <a:off x="914400" y="1571612"/>
            <a:ext cx="7772400" cy="4981588"/>
          </a:xfrm>
        </p:spPr>
        <p:txBody>
          <a:bodyPr>
            <a:normAutofit fontScale="92500"/>
          </a:bodyPr>
          <a:lstStyle/>
          <a:p>
            <a:pPr marL="582930" indent="-514350">
              <a:buClr>
                <a:schemeClr val="accent2">
                  <a:lumMod val="20000"/>
                  <a:lumOff val="80000"/>
                </a:schemeClr>
              </a:buClr>
              <a:buNone/>
            </a:pPr>
            <a:r>
              <a:rPr lang="en-US" dirty="0" smtClean="0"/>
              <a:t> A show cause motion normally requires you to cure the arrearage with a probation order allowing you to catch up the payments or have the plan dismissed.  </a:t>
            </a:r>
          </a:p>
          <a:p>
            <a:pPr marL="582930" indent="-514350">
              <a:buClr>
                <a:schemeClr val="accent2">
                  <a:lumMod val="20000"/>
                  <a:lumOff val="80000"/>
                </a:schemeClr>
              </a:buClr>
              <a:buNone/>
            </a:pPr>
            <a:r>
              <a:rPr lang="en-US" dirty="0" smtClean="0"/>
              <a:t>Another possibility is that you may wish to convert your case to a Chapter 7 if you cannot afford your Chapter 13 plan </a:t>
            </a:r>
          </a:p>
          <a:p>
            <a:pPr marL="582930" indent="-514350">
              <a:buClr>
                <a:schemeClr val="accent2">
                  <a:lumMod val="20000"/>
                  <a:lumOff val="80000"/>
                </a:schemeClr>
              </a:buClr>
              <a:buNone/>
            </a:pPr>
            <a:r>
              <a:rPr lang="en-US" dirty="0" smtClean="0"/>
              <a:t>Another possibility is to modify the plan payments and lower them if you cannot afford the plan</a:t>
            </a:r>
          </a:p>
          <a:p>
            <a:pPr marL="582930" indent="-514350">
              <a:buClr>
                <a:schemeClr val="accent2">
                  <a:lumMod val="20000"/>
                  <a:lumOff val="80000"/>
                </a:schemeClr>
              </a:buClr>
              <a:buNone/>
            </a:pPr>
            <a:r>
              <a:rPr lang="en-US" dirty="0" smtClean="0"/>
              <a:t>Another possibility is to suspend the plan payments. </a:t>
            </a:r>
            <a:endParaRPr lang="en-US" dirty="0" smtClean="0">
              <a:solidFill>
                <a:srgbClr val="FFFF00"/>
              </a:solidFill>
            </a:endParaRP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Show Cause Motions</a:t>
            </a:r>
            <a:endParaRPr lang="en-US" dirty="0"/>
          </a:p>
        </p:txBody>
      </p:sp>
      <p:sp>
        <p:nvSpPr>
          <p:cNvPr id="3" name="Content Placeholder 2"/>
          <p:cNvSpPr>
            <a:spLocks noGrp="1"/>
          </p:cNvSpPr>
          <p:nvPr>
            <p:ph idx="1"/>
          </p:nvPr>
        </p:nvSpPr>
        <p:spPr>
          <a:xfrm>
            <a:off x="914400" y="1571612"/>
            <a:ext cx="7772400" cy="4981588"/>
          </a:xfrm>
        </p:spPr>
        <p:txBody>
          <a:bodyPr>
            <a:normAutofit/>
          </a:bodyPr>
          <a:lstStyle/>
          <a:p>
            <a:pPr marL="582930" indent="-514350">
              <a:buClr>
                <a:schemeClr val="accent2">
                  <a:lumMod val="20000"/>
                  <a:lumOff val="80000"/>
                </a:schemeClr>
              </a:buClr>
              <a:buNone/>
            </a:pPr>
            <a:r>
              <a:rPr lang="en-US" dirty="0" smtClean="0"/>
              <a:t> The failure to attend the Show Cause motion means that the case will be dismissed.  If the case is dismissed, you cannot file within the next 6 months and automatically obtain a stay.   This does not mean that you cannot file again.  It only means that if you file again later that your stay may not be automatic.  </a:t>
            </a:r>
          </a:p>
          <a:p>
            <a:pPr marL="582930" indent="-514350">
              <a:buClr>
                <a:schemeClr val="accent2">
                  <a:lumMod val="20000"/>
                  <a:lumOff val="80000"/>
                </a:schemeClr>
              </a:buClr>
              <a:buNone/>
            </a:pPr>
            <a:r>
              <a:rPr lang="en-US" dirty="0" smtClean="0"/>
              <a:t>Failure to make payments after probation is normally an automatic dismissal.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Motions for Relief from stay</a:t>
            </a:r>
            <a:endParaRPr lang="en-US" dirty="0"/>
          </a:p>
        </p:txBody>
      </p:sp>
      <p:sp>
        <p:nvSpPr>
          <p:cNvPr id="3" name="Content Placeholder 2"/>
          <p:cNvSpPr>
            <a:spLocks noGrp="1"/>
          </p:cNvSpPr>
          <p:nvPr>
            <p:ph idx="1"/>
          </p:nvPr>
        </p:nvSpPr>
        <p:spPr/>
        <p:txBody>
          <a:bodyPr>
            <a:noAutofit/>
          </a:bodyPr>
          <a:lstStyle/>
          <a:p>
            <a:pPr marL="582930" indent="-514350">
              <a:buClr>
                <a:schemeClr val="accent2">
                  <a:lumMod val="20000"/>
                  <a:lumOff val="80000"/>
                </a:schemeClr>
              </a:buClr>
              <a:buNone/>
            </a:pPr>
            <a:r>
              <a:rPr lang="en-US" sz="3200" dirty="0" smtClean="0"/>
              <a:t>If property is not essential to the Debtor or if the Debtor fails to make timely mortgage payments after the case is filed, the mortgage company or secured creditor may file a motion for relief of stay to allow the </a:t>
            </a:r>
            <a:r>
              <a:rPr lang="en-US" sz="3200" smtClean="0"/>
              <a:t>car or mortgage </a:t>
            </a:r>
            <a:r>
              <a:rPr lang="en-US" sz="3200" dirty="0" smtClean="0"/>
              <a:t>company to proceed with foreclosure or a car company to repossess a car and sell it.  </a:t>
            </a:r>
          </a:p>
          <a:p>
            <a:pPr marL="582930" indent="-514350">
              <a:buClr>
                <a:schemeClr val="accent2">
                  <a:lumMod val="20000"/>
                  <a:lumOff val="80000"/>
                </a:schemeClr>
              </a:buClr>
              <a:buNone/>
            </a:pPr>
            <a:r>
              <a:rPr lang="en-US" sz="3200" dirty="0" smtClean="0"/>
              <a:t>All 13 relief motions are set for hearings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Motions for Relief from Stay</a:t>
            </a:r>
            <a:endParaRPr lang="en-US" dirty="0"/>
          </a:p>
        </p:txBody>
      </p:sp>
      <p:sp>
        <p:nvSpPr>
          <p:cNvPr id="3" name="Content Placeholder 2"/>
          <p:cNvSpPr>
            <a:spLocks noGrp="1"/>
          </p:cNvSpPr>
          <p:nvPr>
            <p:ph idx="1"/>
          </p:nvPr>
        </p:nvSpPr>
        <p:spPr/>
        <p:txBody>
          <a:bodyPr>
            <a:normAutofit/>
          </a:bodyPr>
          <a:lstStyle/>
          <a:p>
            <a:pPr marL="0" indent="0">
              <a:buClr>
                <a:schemeClr val="accent2">
                  <a:lumMod val="20000"/>
                  <a:lumOff val="80000"/>
                </a:schemeClr>
              </a:buClr>
              <a:buNone/>
            </a:pPr>
            <a:r>
              <a:rPr lang="en-US" dirty="0" smtClean="0"/>
              <a:t>Motions for relief of stay are common.   </a:t>
            </a:r>
          </a:p>
          <a:p>
            <a:pPr marL="0" indent="0">
              <a:buClr>
                <a:schemeClr val="accent2">
                  <a:lumMod val="20000"/>
                  <a:lumOff val="80000"/>
                </a:schemeClr>
              </a:buClr>
              <a:buNone/>
            </a:pPr>
            <a:r>
              <a:rPr lang="en-US" dirty="0" smtClean="0"/>
              <a:t>Mortgage companies may:</a:t>
            </a:r>
          </a:p>
          <a:p>
            <a:pPr marL="582930" indent="-514350">
              <a:buClr>
                <a:schemeClr val="accent2">
                  <a:lumMod val="20000"/>
                  <a:lumOff val="80000"/>
                </a:schemeClr>
              </a:buClr>
              <a:buFont typeface="+mj-lt"/>
              <a:buAutoNum type="arabicPeriod"/>
            </a:pPr>
            <a:r>
              <a:rPr lang="en-US" dirty="0" smtClean="0"/>
              <a:t>Sell their mortgages to other companies</a:t>
            </a:r>
          </a:p>
          <a:p>
            <a:pPr marL="582930" indent="-514350">
              <a:buClr>
                <a:schemeClr val="accent2">
                  <a:lumMod val="20000"/>
                  <a:lumOff val="80000"/>
                </a:schemeClr>
              </a:buClr>
              <a:buFont typeface="+mj-lt"/>
              <a:buAutoNum type="arabicPeriod"/>
            </a:pPr>
            <a:r>
              <a:rPr lang="en-US" dirty="0" smtClean="0"/>
              <a:t>Lose the payments</a:t>
            </a:r>
          </a:p>
          <a:p>
            <a:pPr marL="582930" indent="-514350">
              <a:buClr>
                <a:schemeClr val="accent2">
                  <a:lumMod val="20000"/>
                  <a:lumOff val="80000"/>
                </a:schemeClr>
              </a:buClr>
              <a:buFont typeface="+mj-lt"/>
              <a:buAutoNum type="arabicPeriod"/>
            </a:pPr>
            <a:r>
              <a:rPr lang="en-US" dirty="0" smtClean="0"/>
              <a:t>Intentionally not apply payments </a:t>
            </a:r>
          </a:p>
          <a:p>
            <a:pPr marL="582930" indent="-514350">
              <a:buClr>
                <a:schemeClr val="accent2">
                  <a:lumMod val="20000"/>
                  <a:lumOff val="80000"/>
                </a:schemeClr>
              </a:buClr>
              <a:buNone/>
            </a:pPr>
            <a:r>
              <a:rPr lang="en-US" dirty="0" smtClean="0"/>
              <a:t>Mortgage companies may engage in predatory practices and may make more profit from a foreclosure than from lending.  Therefore, keep records of your payments to them.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838200"/>
          </a:xfrm>
        </p:spPr>
        <p:txBody>
          <a:bodyPr/>
          <a:lstStyle/>
          <a:p>
            <a:r>
              <a:rPr lang="en-US" dirty="0" smtClean="0"/>
              <a:t>The Chapter 13 Trustee’ Role</a:t>
            </a:r>
            <a:endParaRPr lang="en-US" dirty="0"/>
          </a:p>
        </p:txBody>
      </p:sp>
      <p:sp>
        <p:nvSpPr>
          <p:cNvPr id="3" name="Content Placeholder 2"/>
          <p:cNvSpPr>
            <a:spLocks noGrp="1"/>
          </p:cNvSpPr>
          <p:nvPr>
            <p:ph idx="1"/>
          </p:nvPr>
        </p:nvSpPr>
        <p:spPr>
          <a:xfrm>
            <a:off x="914400" y="1524000"/>
            <a:ext cx="7772400" cy="5105400"/>
          </a:xfrm>
        </p:spPr>
        <p:txBody>
          <a:bodyPr>
            <a:normAutofit/>
          </a:bodyPr>
          <a:lstStyle/>
          <a:p>
            <a:pPr marL="0" indent="0">
              <a:lnSpc>
                <a:spcPct val="110000"/>
              </a:lnSpc>
              <a:spcBef>
                <a:spcPts val="0"/>
              </a:spcBef>
              <a:buNone/>
            </a:pPr>
            <a:r>
              <a:rPr lang="en-US" dirty="0" smtClean="0"/>
              <a:t>The Chapter 13 Trustee represents the Creditors who are the people you owe.  It is his duty to insure that the Debtor pays all his disposable income into the plan.</a:t>
            </a:r>
          </a:p>
          <a:p>
            <a:pPr marL="0" indent="0">
              <a:lnSpc>
                <a:spcPct val="110000"/>
              </a:lnSpc>
              <a:spcBef>
                <a:spcPts val="0"/>
              </a:spcBef>
              <a:buNone/>
            </a:pPr>
            <a:endParaRPr lang="en-US" dirty="0" smtClean="0"/>
          </a:p>
          <a:p>
            <a:pPr marL="0" indent="0">
              <a:lnSpc>
                <a:spcPct val="110000"/>
              </a:lnSpc>
              <a:spcBef>
                <a:spcPts val="0"/>
              </a:spcBef>
              <a:buNone/>
            </a:pPr>
            <a:r>
              <a:rPr lang="en-US" dirty="0" smtClean="0"/>
              <a:t>It is also the duty of the Chapter 13 Trustee to assist the Debtor.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Payment Suspensions</a:t>
            </a:r>
            <a:endParaRPr lang="en-US" dirty="0"/>
          </a:p>
        </p:txBody>
      </p:sp>
      <p:sp>
        <p:nvSpPr>
          <p:cNvPr id="3" name="Content Placeholder 2"/>
          <p:cNvSpPr>
            <a:spLocks noGrp="1"/>
          </p:cNvSpPr>
          <p:nvPr>
            <p:ph idx="1"/>
          </p:nvPr>
        </p:nvSpPr>
        <p:spPr/>
        <p:txBody>
          <a:bodyPr>
            <a:normAutofit fontScale="92500"/>
          </a:bodyPr>
          <a:lstStyle/>
          <a:p>
            <a:pPr marL="582930" indent="-514350">
              <a:buClr>
                <a:schemeClr val="accent2">
                  <a:lumMod val="20000"/>
                  <a:lumOff val="80000"/>
                </a:schemeClr>
              </a:buClr>
              <a:buNone/>
            </a:pPr>
            <a:r>
              <a:rPr lang="en-US" sz="3600" dirty="0" smtClean="0"/>
              <a:t>After filing, if you cannot make your payments on time, you may be able to suspend your plan payments and not make them for a period of time due to becoming disabled. </a:t>
            </a:r>
          </a:p>
          <a:p>
            <a:pPr marL="582930" indent="-514350">
              <a:buClr>
                <a:schemeClr val="accent2">
                  <a:lumMod val="20000"/>
                  <a:lumOff val="80000"/>
                </a:schemeClr>
              </a:buClr>
              <a:buNone/>
            </a:pPr>
            <a:r>
              <a:rPr lang="en-US" sz="3600" dirty="0" smtClean="0"/>
              <a:t>If your plan will not pay the percentage, then your plan should also be modified at the time you propose a motion to suspend plan payments.  (See Local Form F).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Payment Modifications</a:t>
            </a:r>
            <a:br>
              <a:rPr lang="en-US" dirty="0" smtClean="0"/>
            </a:br>
            <a:endParaRPr lang="en-US" dirty="0"/>
          </a:p>
        </p:txBody>
      </p:sp>
      <p:sp>
        <p:nvSpPr>
          <p:cNvPr id="3" name="Content Placeholder 2"/>
          <p:cNvSpPr>
            <a:spLocks noGrp="1"/>
          </p:cNvSpPr>
          <p:nvPr>
            <p:ph idx="1"/>
          </p:nvPr>
        </p:nvSpPr>
        <p:spPr/>
        <p:txBody>
          <a:bodyPr/>
          <a:lstStyle/>
          <a:p>
            <a:pPr marL="582930" indent="-514350">
              <a:buClr>
                <a:schemeClr val="accent2">
                  <a:lumMod val="20000"/>
                  <a:lumOff val="80000"/>
                </a:schemeClr>
              </a:buClr>
              <a:buNone/>
            </a:pPr>
            <a:r>
              <a:rPr lang="en-US" dirty="0" smtClean="0"/>
              <a:t>Plans may also be modified to increase or decrease the plan payment based on your budget.   Any plan must also be in good faith and the Debtors best effort so if the Debtor has a decrease in income the plan may be lowered or it may also be increased.   These motions to amend the plan confirmation require proof by the debtor to document the change in expenses and income.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Early Repayments</a:t>
            </a:r>
            <a:endParaRPr lang="en-US" dirty="0"/>
          </a:p>
        </p:txBody>
      </p:sp>
      <p:sp>
        <p:nvSpPr>
          <p:cNvPr id="3" name="Content Placeholder 2"/>
          <p:cNvSpPr>
            <a:spLocks noGrp="1"/>
          </p:cNvSpPr>
          <p:nvPr>
            <p:ph idx="1"/>
          </p:nvPr>
        </p:nvSpPr>
        <p:spPr/>
        <p:txBody>
          <a:bodyPr>
            <a:normAutofit lnSpcReduction="10000"/>
          </a:bodyPr>
          <a:lstStyle/>
          <a:p>
            <a:pPr marL="582930" indent="-514350">
              <a:buClr>
                <a:schemeClr val="accent2">
                  <a:lumMod val="20000"/>
                  <a:lumOff val="80000"/>
                </a:schemeClr>
              </a:buClr>
              <a:buNone/>
            </a:pPr>
            <a:r>
              <a:rPr lang="en-US" dirty="0" smtClean="0"/>
              <a:t>If the Debtor wishes, he may pay off a plan early.   This may involve borrowing from retirement or refinancing his home.  Normally this is not done unless the Debtor has paid 36 months of the plan.  The pay off from a loan would only have to pay the plan percentage. </a:t>
            </a:r>
          </a:p>
          <a:p>
            <a:pPr marL="582930" indent="-514350">
              <a:buClr>
                <a:schemeClr val="accent2">
                  <a:lumMod val="20000"/>
                  <a:lumOff val="80000"/>
                </a:schemeClr>
              </a:buClr>
              <a:buNone/>
            </a:pPr>
            <a:r>
              <a:rPr lang="en-US" dirty="0" smtClean="0"/>
              <a:t>If a loan was paid from an inheritance or income acquired otherwise, the Best effort of the Debtor may require plan repayment at 100%. But unfiled claims would receive 0%.</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Repayment	</a:t>
            </a:r>
            <a:endParaRPr lang="en-US" dirty="0"/>
          </a:p>
        </p:txBody>
      </p:sp>
      <p:sp>
        <p:nvSpPr>
          <p:cNvPr id="3" name="Content Placeholder 2"/>
          <p:cNvSpPr>
            <a:spLocks noGrp="1"/>
          </p:cNvSpPr>
          <p:nvPr>
            <p:ph idx="1"/>
          </p:nvPr>
        </p:nvSpPr>
        <p:spPr/>
        <p:txBody>
          <a:bodyPr/>
          <a:lstStyle/>
          <a:p>
            <a:pPr marL="582930" indent="-514350">
              <a:buClr>
                <a:schemeClr val="accent2">
                  <a:lumMod val="20000"/>
                  <a:lumOff val="80000"/>
                </a:schemeClr>
              </a:buClr>
              <a:buNone/>
            </a:pPr>
            <a:r>
              <a:rPr lang="en-US" dirty="0" smtClean="0"/>
              <a:t>Factors that effect Early Repayment	</a:t>
            </a:r>
          </a:p>
          <a:p>
            <a:pPr marL="582930" indent="-514350">
              <a:buClr>
                <a:schemeClr val="accent2">
                  <a:lumMod val="20000"/>
                  <a:lumOff val="80000"/>
                </a:schemeClr>
              </a:buClr>
              <a:buFont typeface="+mj-lt"/>
              <a:buAutoNum type="arabicPeriod"/>
            </a:pPr>
            <a:r>
              <a:rPr lang="en-US" dirty="0" smtClean="0"/>
              <a:t>The percentage paid back to unsecured creditors by early repayment</a:t>
            </a:r>
          </a:p>
          <a:p>
            <a:pPr marL="582930" indent="-514350">
              <a:buClr>
                <a:schemeClr val="accent2">
                  <a:lumMod val="20000"/>
                  <a:lumOff val="80000"/>
                </a:schemeClr>
              </a:buClr>
              <a:buFont typeface="+mj-lt"/>
              <a:buAutoNum type="arabicPeriod"/>
            </a:pPr>
            <a:r>
              <a:rPr lang="en-US" dirty="0" smtClean="0"/>
              <a:t>The source of the funds</a:t>
            </a:r>
          </a:p>
          <a:p>
            <a:pPr marL="582930" indent="-514350">
              <a:buClr>
                <a:schemeClr val="accent2">
                  <a:lumMod val="20000"/>
                  <a:lumOff val="80000"/>
                </a:schemeClr>
              </a:buClr>
              <a:buFont typeface="+mj-lt"/>
              <a:buAutoNum type="arabicPeriod"/>
            </a:pPr>
            <a:r>
              <a:rPr lang="en-US" dirty="0" smtClean="0"/>
              <a:t>How large have the past payments been</a:t>
            </a:r>
          </a:p>
          <a:p>
            <a:pPr marL="582930" indent="-514350">
              <a:buClr>
                <a:schemeClr val="accent2">
                  <a:lumMod val="20000"/>
                  <a:lumOff val="80000"/>
                </a:schemeClr>
              </a:buClr>
              <a:buFont typeface="+mj-lt"/>
              <a:buAutoNum type="arabicPeriod"/>
            </a:pPr>
            <a:r>
              <a:rPr lang="en-US" dirty="0" smtClean="0"/>
              <a:t>Anything that may make future repayments unlikely</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 to Borrow Money</a:t>
            </a:r>
            <a:endParaRPr lang="en-US" dirty="0"/>
          </a:p>
        </p:txBody>
      </p:sp>
      <p:sp>
        <p:nvSpPr>
          <p:cNvPr id="3" name="Content Placeholder 2"/>
          <p:cNvSpPr>
            <a:spLocks noGrp="1"/>
          </p:cNvSpPr>
          <p:nvPr>
            <p:ph idx="1"/>
          </p:nvPr>
        </p:nvSpPr>
        <p:spPr/>
        <p:txBody>
          <a:bodyPr>
            <a:normAutofit fontScale="92500" lnSpcReduction="10000"/>
          </a:bodyPr>
          <a:lstStyle/>
          <a:p>
            <a:pPr marL="582930" indent="-514350">
              <a:buClr>
                <a:schemeClr val="accent2">
                  <a:lumMod val="20000"/>
                  <a:lumOff val="80000"/>
                </a:schemeClr>
              </a:buClr>
              <a:buNone/>
            </a:pPr>
            <a:r>
              <a:rPr lang="en-US" dirty="0" smtClean="0"/>
              <a:t>After the plan is confirmed the Debtor may need to Borrow funds to purchase a car or other necessary items on Credit</a:t>
            </a:r>
          </a:p>
          <a:p>
            <a:pPr marL="582930" indent="-514350">
              <a:buClr>
                <a:schemeClr val="accent2">
                  <a:lumMod val="20000"/>
                  <a:lumOff val="80000"/>
                </a:schemeClr>
              </a:buClr>
              <a:buFont typeface="+mj-lt"/>
              <a:buAutoNum type="arabicPeriod"/>
            </a:pPr>
            <a:r>
              <a:rPr lang="en-US" dirty="0" smtClean="0"/>
              <a:t>In such a case the Debtor needs to file a motion to incur debt a budget of the income Schedule I and Expenses Schedule J is prepared along with the information about the terms of the purchase and loan.  See Form G</a:t>
            </a:r>
          </a:p>
          <a:p>
            <a:pPr marL="582930" indent="-514350">
              <a:buClr>
                <a:schemeClr val="accent2">
                  <a:lumMod val="20000"/>
                  <a:lumOff val="80000"/>
                </a:schemeClr>
              </a:buClr>
              <a:buFont typeface="+mj-lt"/>
              <a:buAutoNum type="arabicPeriod"/>
            </a:pPr>
            <a:r>
              <a:rPr lang="en-US" dirty="0" smtClean="0"/>
              <a:t>If the purchase is necessary and reasonable the Trustee will often sign an agreed order but the loan cannot lower the amount paid to creditors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316736"/>
          </a:xfrm>
        </p:spPr>
        <p:txBody>
          <a:bodyPr/>
          <a:lstStyle/>
          <a:p>
            <a:r>
              <a:rPr lang="en-US" dirty="0" smtClean="0"/>
              <a:t>Refinancing a Mortgage or Buying a Home</a:t>
            </a:r>
            <a:endParaRPr lang="en-US" dirty="0"/>
          </a:p>
        </p:txBody>
      </p:sp>
      <p:sp>
        <p:nvSpPr>
          <p:cNvPr id="3" name="Content Placeholder 2"/>
          <p:cNvSpPr>
            <a:spLocks noGrp="1"/>
          </p:cNvSpPr>
          <p:nvPr>
            <p:ph idx="1"/>
          </p:nvPr>
        </p:nvSpPr>
        <p:spPr>
          <a:xfrm>
            <a:off x="914400" y="2057400"/>
            <a:ext cx="7772400" cy="4298160"/>
          </a:xfrm>
        </p:spPr>
        <p:txBody>
          <a:bodyPr>
            <a:normAutofit fontScale="92500" lnSpcReduction="10000"/>
          </a:bodyPr>
          <a:lstStyle/>
          <a:p>
            <a:pPr marL="582930" indent="-514350">
              <a:buClr>
                <a:schemeClr val="accent2">
                  <a:lumMod val="20000"/>
                  <a:lumOff val="80000"/>
                </a:schemeClr>
              </a:buClr>
              <a:buNone/>
            </a:pPr>
            <a:r>
              <a:rPr lang="en-US" dirty="0" smtClean="0"/>
              <a:t>It is possible to refinance a mortgage in a Chapter 13 one year after filing to a lower interest rate.  People have done this for 20 years.  However programs may change or be discontinued at any time.  </a:t>
            </a:r>
          </a:p>
          <a:p>
            <a:pPr marL="582930" indent="-514350">
              <a:buClr>
                <a:schemeClr val="accent2">
                  <a:lumMod val="20000"/>
                  <a:lumOff val="80000"/>
                </a:schemeClr>
              </a:buClr>
              <a:buNone/>
            </a:pPr>
            <a:r>
              <a:rPr lang="en-US" dirty="0" smtClean="0"/>
              <a:t>Also it is possible to buy a home while you are in a Chapter 13.   </a:t>
            </a:r>
          </a:p>
          <a:p>
            <a:pPr marL="582930" indent="-514350">
              <a:buClr>
                <a:schemeClr val="accent2">
                  <a:lumMod val="20000"/>
                  <a:lumOff val="80000"/>
                </a:schemeClr>
              </a:buClr>
              <a:buNone/>
            </a:pPr>
            <a:r>
              <a:rPr lang="en-US" dirty="0" smtClean="0"/>
              <a:t>All of this is can be done at normal interest rates if your payments are made on time and the home is within your budget.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914400"/>
          </a:xfrm>
        </p:spPr>
        <p:txBody>
          <a:bodyPr/>
          <a:lstStyle/>
          <a:p>
            <a:r>
              <a:rPr lang="en-US" dirty="0" smtClean="0"/>
              <a:t>Finishing the Post 2005 Plan</a:t>
            </a:r>
            <a:endParaRPr lang="en-US" dirty="0"/>
          </a:p>
        </p:txBody>
      </p:sp>
      <p:sp>
        <p:nvSpPr>
          <p:cNvPr id="3" name="Content Placeholder 2"/>
          <p:cNvSpPr>
            <a:spLocks noGrp="1"/>
          </p:cNvSpPr>
          <p:nvPr>
            <p:ph idx="1"/>
          </p:nvPr>
        </p:nvSpPr>
        <p:spPr>
          <a:xfrm>
            <a:off x="381000" y="1066800"/>
            <a:ext cx="8763000" cy="5562600"/>
          </a:xfrm>
        </p:spPr>
        <p:txBody>
          <a:bodyPr>
            <a:normAutofit/>
          </a:bodyPr>
          <a:lstStyle/>
          <a:p>
            <a:pPr marL="582930" indent="-514350">
              <a:buClr>
                <a:schemeClr val="accent2">
                  <a:lumMod val="20000"/>
                  <a:lumOff val="80000"/>
                </a:schemeClr>
              </a:buClr>
              <a:buNone/>
            </a:pPr>
            <a:r>
              <a:rPr lang="en-US" dirty="0" smtClean="0"/>
              <a:t>At the end of a plan the Debtor must apply for a Discharge in a Chapter 13 which normally requires a hearing.  </a:t>
            </a:r>
          </a:p>
          <a:p>
            <a:pPr marL="582930" indent="-514350">
              <a:buClr>
                <a:schemeClr val="accent2">
                  <a:lumMod val="20000"/>
                  <a:lumOff val="80000"/>
                </a:schemeClr>
              </a:buClr>
              <a:buFont typeface="+mj-lt"/>
              <a:buAutoNum type="arabicPeriod"/>
            </a:pPr>
            <a:r>
              <a:rPr lang="en-US" dirty="0" smtClean="0"/>
              <a:t>The Debtor submits a Certification of Plan Completion and Request for a Discharge,  This is local form Q here in Louisville.  </a:t>
            </a:r>
          </a:p>
          <a:p>
            <a:pPr marL="582930" indent="-514350">
              <a:buClr>
                <a:schemeClr val="accent2">
                  <a:lumMod val="20000"/>
                  <a:lumOff val="80000"/>
                </a:schemeClr>
              </a:buClr>
              <a:buFont typeface="+mj-lt"/>
              <a:buAutoNum type="arabicPeriod"/>
            </a:pPr>
            <a:r>
              <a:rPr lang="en-US" dirty="0" smtClean="0"/>
              <a:t>The failure to file and take the second class means the case will close without a discharge costing additional time court costs and attorney fees.  </a:t>
            </a:r>
          </a:p>
          <a:p>
            <a:pPr marL="582930" indent="-514350">
              <a:buClr>
                <a:schemeClr val="accent2">
                  <a:lumMod val="20000"/>
                  <a:lumOff val="80000"/>
                </a:schemeClr>
              </a:buClr>
              <a:buFont typeface="+mj-lt"/>
              <a:buAutoNum type="arabicPeriod"/>
            </a:pPr>
            <a:r>
              <a:rPr lang="en-US" dirty="0" smtClean="0"/>
              <a:t>Hardship Discharges (Early Discharges for disability etc.) require Form R</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8077200" cy="914400"/>
          </a:xfrm>
        </p:spPr>
        <p:txBody>
          <a:bodyPr/>
          <a:lstStyle/>
          <a:p>
            <a:r>
              <a:rPr lang="en-US" dirty="0" smtClean="0"/>
              <a:t>Advantages of a Chapter 13</a:t>
            </a:r>
            <a:endParaRPr lang="en-US" dirty="0"/>
          </a:p>
        </p:txBody>
      </p:sp>
      <p:sp>
        <p:nvSpPr>
          <p:cNvPr id="3" name="Content Placeholder 2"/>
          <p:cNvSpPr>
            <a:spLocks noGrp="1"/>
          </p:cNvSpPr>
          <p:nvPr>
            <p:ph idx="1"/>
          </p:nvPr>
        </p:nvSpPr>
        <p:spPr>
          <a:xfrm>
            <a:off x="685800" y="1571612"/>
            <a:ext cx="8229600" cy="4981588"/>
          </a:xfrm>
        </p:spPr>
        <p:txBody>
          <a:bodyPr>
            <a:normAutofit fontScale="85000" lnSpcReduction="20000"/>
          </a:bodyPr>
          <a:lstStyle/>
          <a:p>
            <a:pPr marL="582930" indent="-514350">
              <a:buClr>
                <a:schemeClr val="accent2">
                  <a:lumMod val="20000"/>
                  <a:lumOff val="80000"/>
                </a:schemeClr>
              </a:buClr>
              <a:buFont typeface="+mj-lt"/>
              <a:buAutoNum type="arabicPeriod"/>
            </a:pPr>
            <a:r>
              <a:rPr lang="en-US" dirty="0" smtClean="0"/>
              <a:t>A Chapter 13 can allow you to eliminate and destroy a 2</a:t>
            </a:r>
            <a:r>
              <a:rPr lang="en-US" baseline="30000" dirty="0" smtClean="0"/>
              <a:t>nd</a:t>
            </a:r>
            <a:r>
              <a:rPr lang="en-US" dirty="0" smtClean="0"/>
              <a:t> Mortgage by lien stripping where the 2</a:t>
            </a:r>
            <a:r>
              <a:rPr lang="en-US" baseline="30000" dirty="0" smtClean="0"/>
              <a:t>nd</a:t>
            </a:r>
            <a:r>
              <a:rPr lang="en-US" dirty="0" smtClean="0"/>
              <a:t> Mortgage has no equity in the home.  (If the home is worth less 1</a:t>
            </a:r>
            <a:r>
              <a:rPr lang="en-US" baseline="30000" dirty="0" smtClean="0"/>
              <a:t>st</a:t>
            </a:r>
            <a:r>
              <a:rPr lang="en-US" dirty="0" smtClean="0"/>
              <a:t> mortgage </a:t>
            </a:r>
          </a:p>
          <a:p>
            <a:pPr marL="582930" indent="-514350">
              <a:buClr>
                <a:schemeClr val="accent2">
                  <a:lumMod val="20000"/>
                  <a:lumOff val="80000"/>
                </a:schemeClr>
              </a:buClr>
              <a:buFont typeface="+mj-lt"/>
              <a:buAutoNum type="arabicPeriod"/>
            </a:pPr>
            <a:r>
              <a:rPr lang="en-US" dirty="0" smtClean="0"/>
              <a:t>Only a Chapter 13 will “cure” a foreclosure if it is filed prior to the sale 1322 (c) 1 and repays the arrears 1322 (b) 5</a:t>
            </a:r>
          </a:p>
          <a:p>
            <a:pPr marL="582930" indent="-514350">
              <a:buClr>
                <a:schemeClr val="accent2">
                  <a:lumMod val="20000"/>
                  <a:lumOff val="80000"/>
                </a:schemeClr>
              </a:buClr>
              <a:buFont typeface="+mj-lt"/>
              <a:buAutoNum type="arabicPeriod"/>
            </a:pPr>
            <a:r>
              <a:rPr lang="en-US" b="1" dirty="0" smtClean="0">
                <a:solidFill>
                  <a:srgbClr val="FFFF00"/>
                </a:solidFill>
              </a:rPr>
              <a:t>By reviewing and objecting to the claims you often eliminate unsecured debts. </a:t>
            </a:r>
          </a:p>
          <a:p>
            <a:pPr marL="582930" indent="-514350">
              <a:buClr>
                <a:schemeClr val="accent2">
                  <a:lumMod val="20000"/>
                  <a:lumOff val="80000"/>
                </a:schemeClr>
              </a:buClr>
              <a:buFont typeface="+mj-lt"/>
              <a:buAutoNum type="arabicPeriod"/>
            </a:pPr>
            <a:r>
              <a:rPr lang="en-US" dirty="0" smtClean="0"/>
              <a:t>If you are unable to complete the 13 you may convert to a Chapter 7 or obtain a “</a:t>
            </a:r>
            <a:r>
              <a:rPr lang="en-US" dirty="0" smtClean="0">
                <a:solidFill>
                  <a:srgbClr val="FFFF00"/>
                </a:solidFill>
              </a:rPr>
              <a:t>hardship discharge</a:t>
            </a:r>
            <a:r>
              <a:rPr lang="en-US" dirty="0" smtClean="0"/>
              <a:t>” but this normally is for plans older than 3 years and the discharge is limited and similar to the Chapter 7 discharge.  (No Super Discharge)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lstStyle/>
          <a:p>
            <a:pPr algn="ctr"/>
            <a:r>
              <a:rPr lang="en-US" dirty="0" smtClean="0"/>
              <a:t>More Advantages of a 13</a:t>
            </a:r>
            <a:endParaRPr lang="en-US" dirty="0"/>
          </a:p>
        </p:txBody>
      </p:sp>
      <p:sp>
        <p:nvSpPr>
          <p:cNvPr id="3" name="Content Placeholder 2"/>
          <p:cNvSpPr>
            <a:spLocks noGrp="1"/>
          </p:cNvSpPr>
          <p:nvPr>
            <p:ph idx="1"/>
          </p:nvPr>
        </p:nvSpPr>
        <p:spPr>
          <a:xfrm>
            <a:off x="914400" y="1219200"/>
            <a:ext cx="7772400" cy="5410200"/>
          </a:xfrm>
        </p:spPr>
        <p:txBody>
          <a:bodyPr>
            <a:normAutofit fontScale="92500"/>
          </a:bodyPr>
          <a:lstStyle/>
          <a:p>
            <a:pPr marL="582930" indent="-514350">
              <a:buClr>
                <a:schemeClr val="accent2">
                  <a:lumMod val="20000"/>
                  <a:lumOff val="80000"/>
                </a:schemeClr>
              </a:buClr>
              <a:buFont typeface="+mj-lt"/>
              <a:buAutoNum type="arabicPeriod" startAt="5"/>
            </a:pPr>
            <a:r>
              <a:rPr lang="en-US" dirty="0" smtClean="0"/>
              <a:t>A chapter 13 may be paid off early by cashing in a retirement, inheritance or a mortgage</a:t>
            </a:r>
          </a:p>
          <a:p>
            <a:pPr marL="582930" indent="-514350">
              <a:buClr>
                <a:schemeClr val="accent2">
                  <a:lumMod val="20000"/>
                  <a:lumOff val="80000"/>
                </a:schemeClr>
              </a:buClr>
              <a:buFont typeface="+mj-lt"/>
              <a:buAutoNum type="arabicPeriod" startAt="5"/>
            </a:pPr>
            <a:r>
              <a:rPr lang="en-US" dirty="0" smtClean="0"/>
              <a:t>Often a home can be refinanced at a lower rate, 1 year after on time payments in a 13</a:t>
            </a:r>
          </a:p>
          <a:p>
            <a:pPr marL="582930" indent="-514350">
              <a:buClr>
                <a:schemeClr val="accent2">
                  <a:lumMod val="20000"/>
                  <a:lumOff val="80000"/>
                </a:schemeClr>
              </a:buClr>
              <a:buFont typeface="+mj-lt"/>
              <a:buAutoNum type="arabicPeriod" startAt="5"/>
            </a:pPr>
            <a:r>
              <a:rPr lang="en-US" dirty="0" smtClean="0"/>
              <a:t>Debts such as taxes, that are not dischargeable in a Chapter 7 may be dischargeable in a 13</a:t>
            </a:r>
          </a:p>
          <a:p>
            <a:pPr marL="582930" indent="-514350">
              <a:buClr>
                <a:schemeClr val="accent2">
                  <a:lumMod val="20000"/>
                  <a:lumOff val="80000"/>
                </a:schemeClr>
              </a:buClr>
              <a:buFont typeface="+mj-lt"/>
              <a:buAutoNum type="arabicPeriod" startAt="5"/>
            </a:pPr>
            <a:r>
              <a:rPr lang="en-US" dirty="0" smtClean="0"/>
              <a:t>Cosigners can be protected in a Chapter 13 In Re </a:t>
            </a:r>
            <a:r>
              <a:rPr lang="en-US" dirty="0" err="1" smtClean="0"/>
              <a:t>Zirsen</a:t>
            </a:r>
            <a:r>
              <a:rPr lang="en-US" dirty="0" smtClean="0"/>
              <a:t> 189 B.R. 732 740-42</a:t>
            </a:r>
          </a:p>
          <a:p>
            <a:pPr marL="582930" indent="-514350">
              <a:buClr>
                <a:schemeClr val="accent2">
                  <a:lumMod val="20000"/>
                  <a:lumOff val="80000"/>
                </a:schemeClr>
              </a:buClr>
              <a:buFont typeface="+mj-lt"/>
              <a:buAutoNum type="arabicPeriod" startAt="5"/>
            </a:pPr>
            <a:r>
              <a:rPr lang="en-US" dirty="0" smtClean="0"/>
              <a:t>A person is never worse off than if they filed a 7 you keep property you acquire after filing even of you convert later to a 7.   11 USC 348 (f)</a:t>
            </a:r>
          </a:p>
          <a:p>
            <a:pPr marL="582930" indent="-514350">
              <a:buFont typeface="+mj-lt"/>
              <a:buAutoNum type="arabicPeriod" startAt="5"/>
            </a:pP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lstStyle/>
          <a:p>
            <a:pPr algn="ctr"/>
            <a:r>
              <a:rPr lang="en-US" dirty="0" smtClean="0"/>
              <a:t>Other Advantages of a 13</a:t>
            </a:r>
            <a:endParaRPr lang="en-US" dirty="0"/>
          </a:p>
        </p:txBody>
      </p:sp>
      <p:sp>
        <p:nvSpPr>
          <p:cNvPr id="3" name="Content Placeholder 2"/>
          <p:cNvSpPr>
            <a:spLocks noGrp="1"/>
          </p:cNvSpPr>
          <p:nvPr>
            <p:ph idx="1"/>
          </p:nvPr>
        </p:nvSpPr>
        <p:spPr>
          <a:xfrm>
            <a:off x="152400" y="1066800"/>
            <a:ext cx="8991600" cy="5562600"/>
          </a:xfrm>
        </p:spPr>
        <p:txBody>
          <a:bodyPr>
            <a:normAutofit lnSpcReduction="10000"/>
          </a:bodyPr>
          <a:lstStyle/>
          <a:p>
            <a:pPr marL="582930" indent="-514350">
              <a:buClr>
                <a:schemeClr val="accent2">
                  <a:lumMod val="20000"/>
                  <a:lumOff val="80000"/>
                </a:schemeClr>
              </a:buClr>
              <a:buNone/>
            </a:pPr>
            <a:r>
              <a:rPr lang="en-US" dirty="0" smtClean="0"/>
              <a:t>	10.	If a person becomes disabled and unable to pay the payments may be suspended for a period normally limited to 3 months</a:t>
            </a:r>
          </a:p>
          <a:p>
            <a:pPr marL="582930" indent="-514350">
              <a:buClr>
                <a:schemeClr val="accent2">
                  <a:lumMod val="20000"/>
                  <a:lumOff val="80000"/>
                </a:schemeClr>
              </a:buClr>
              <a:buNone/>
            </a:pPr>
            <a:r>
              <a:rPr lang="en-US" dirty="0" smtClean="0"/>
              <a:t>	11 	1322 (b) l Cosigned debts can be paid higher percentages In Re Thompson 191 B.R. 967</a:t>
            </a:r>
          </a:p>
          <a:p>
            <a:pPr marL="582930" indent="-514350">
              <a:buClr>
                <a:schemeClr val="accent2">
                  <a:lumMod val="20000"/>
                  <a:lumOff val="80000"/>
                </a:schemeClr>
              </a:buClr>
              <a:buNone/>
            </a:pPr>
            <a:r>
              <a:rPr lang="en-US" dirty="0" smtClean="0"/>
              <a:t>	11.	A Chapter 13 must only repay what a Chapter 7 would have paid (if would lose  property in a Chapter 7, a Chapter 13 must pay the value of what that property was). Valuation is determined by 506 (a) In Re Rash 117 S Ct 1879 as replacement cost.</a:t>
            </a:r>
          </a:p>
          <a:p>
            <a:pPr marL="582930" indent="-514350">
              <a:buClr>
                <a:schemeClr val="accent2">
                  <a:lumMod val="20000"/>
                  <a:lumOff val="80000"/>
                </a:schemeClr>
              </a:buClr>
              <a:buNone/>
            </a:pPr>
            <a:r>
              <a:rPr lang="en-US" dirty="0" smtClean="0"/>
              <a:t>	12.	Priority Taxes claims (Income tax claims) must be paid over the life of the plan.  </a:t>
            </a:r>
          </a:p>
          <a:p>
            <a:pPr marL="582930" indent="-514350">
              <a:buFont typeface="+mj-lt"/>
              <a:buAutoNum type="arabicPeriod" startAt="5"/>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838200"/>
          </a:xfrm>
        </p:spPr>
        <p:txBody>
          <a:bodyPr/>
          <a:lstStyle/>
          <a:p>
            <a:r>
              <a:rPr lang="en-US" dirty="0" smtClean="0"/>
              <a:t>When must I file A Chapter 13?</a:t>
            </a:r>
            <a:endParaRPr lang="en-US" dirty="0"/>
          </a:p>
        </p:txBody>
      </p:sp>
      <p:sp>
        <p:nvSpPr>
          <p:cNvPr id="3" name="Content Placeholder 2"/>
          <p:cNvSpPr>
            <a:spLocks noGrp="1"/>
          </p:cNvSpPr>
          <p:nvPr>
            <p:ph idx="1"/>
          </p:nvPr>
        </p:nvSpPr>
        <p:spPr>
          <a:xfrm>
            <a:off x="533400" y="914400"/>
            <a:ext cx="8382000" cy="5715000"/>
          </a:xfrm>
        </p:spPr>
        <p:txBody>
          <a:bodyPr>
            <a:normAutofit fontScale="92500" lnSpcReduction="10000"/>
          </a:bodyPr>
          <a:lstStyle/>
          <a:p>
            <a:pPr marL="582930" indent="-514350">
              <a:buClr>
                <a:schemeClr val="accent2">
                  <a:lumMod val="20000"/>
                  <a:lumOff val="80000"/>
                </a:schemeClr>
              </a:buClr>
              <a:buFont typeface="+mj-lt"/>
              <a:buAutoNum type="arabicPeriod"/>
            </a:pPr>
            <a:r>
              <a:rPr lang="en-US" dirty="0" smtClean="0"/>
              <a:t>The Debtor makes sufficient income to fund a Chapter 13</a:t>
            </a:r>
          </a:p>
          <a:p>
            <a:pPr marL="582930" indent="-514350">
              <a:buClr>
                <a:schemeClr val="accent2">
                  <a:lumMod val="20000"/>
                  <a:lumOff val="80000"/>
                </a:schemeClr>
              </a:buClr>
              <a:buFont typeface="+mj-lt"/>
              <a:buAutoNum type="arabicPeriod"/>
            </a:pPr>
            <a:r>
              <a:rPr lang="en-US" dirty="0" smtClean="0"/>
              <a:t>The Debtor has filed a Chapter 7 within 8 years</a:t>
            </a:r>
          </a:p>
          <a:p>
            <a:pPr marL="582930" indent="-514350">
              <a:buClr>
                <a:schemeClr val="accent2">
                  <a:lumMod val="20000"/>
                  <a:lumOff val="80000"/>
                </a:schemeClr>
              </a:buClr>
              <a:buFont typeface="+mj-lt"/>
              <a:buAutoNum type="arabicPeriod"/>
            </a:pPr>
            <a:r>
              <a:rPr lang="en-US" dirty="0" smtClean="0"/>
              <a:t>The Debtor seeks to stop and cure a foreclosure but it generally must be filed prior to the sale 1322 (c) 1</a:t>
            </a:r>
          </a:p>
          <a:p>
            <a:pPr marL="582930" indent="-514350">
              <a:buClr>
                <a:schemeClr val="accent2">
                  <a:lumMod val="20000"/>
                  <a:lumOff val="80000"/>
                </a:schemeClr>
              </a:buClr>
              <a:buFont typeface="+mj-lt"/>
              <a:buAutoNum type="arabicPeriod"/>
            </a:pPr>
            <a:r>
              <a:rPr lang="en-US" dirty="0" smtClean="0"/>
              <a:t>The Debtor seeks to discharge what are otherwise non-dischargeable debts (Taxes less than 3 years old, repay domestic support)</a:t>
            </a:r>
          </a:p>
          <a:p>
            <a:pPr marL="582930" indent="-514350">
              <a:buClr>
                <a:schemeClr val="accent2">
                  <a:lumMod val="20000"/>
                  <a:lumOff val="80000"/>
                </a:schemeClr>
              </a:buClr>
              <a:buFont typeface="+mj-lt"/>
              <a:buAutoNum type="arabicPeriod"/>
            </a:pPr>
            <a:r>
              <a:rPr lang="en-US" dirty="0" smtClean="0"/>
              <a:t>If a Chapter 7 would lose property he must keep.</a:t>
            </a:r>
          </a:p>
          <a:p>
            <a:pPr marL="582930" indent="-514350">
              <a:buClr>
                <a:schemeClr val="accent2">
                  <a:lumMod val="20000"/>
                  <a:lumOff val="80000"/>
                </a:schemeClr>
              </a:buClr>
              <a:buFont typeface="+mj-lt"/>
              <a:buAutoNum type="arabicPeriod"/>
            </a:pPr>
            <a:r>
              <a:rPr lang="en-US" dirty="0" smtClean="0"/>
              <a:t>The Debtor primarily only seeks to lower interest rates or avoid penalties on debts</a:t>
            </a:r>
          </a:p>
          <a:p>
            <a:pPr marL="582930" indent="-514350">
              <a:buClr>
                <a:schemeClr val="accent2">
                  <a:lumMod val="20000"/>
                  <a:lumOff val="80000"/>
                </a:schemeClr>
              </a:buClr>
              <a:buFont typeface="+mj-lt"/>
              <a:buAutoNum type="arabicPeriod"/>
            </a:pPr>
            <a:r>
              <a:rPr lang="en-US" dirty="0" smtClean="0"/>
              <a:t>Needs to protect a co-maker or repay debts</a:t>
            </a:r>
          </a:p>
          <a:p>
            <a:pPr marL="582930" indent="-514350">
              <a:buClr>
                <a:schemeClr val="accent2">
                  <a:lumMod val="20000"/>
                  <a:lumOff val="80000"/>
                </a:schemeClr>
              </a:buClr>
              <a:buFont typeface="+mj-lt"/>
              <a:buAutoNum type="arabicPeriod"/>
            </a:pPr>
            <a:r>
              <a:rPr lang="en-US" dirty="0" smtClean="0"/>
              <a:t>Seeks to have a car returned</a:t>
            </a:r>
          </a:p>
          <a:p>
            <a:pPr marL="582930" indent="-514350">
              <a:buClr>
                <a:schemeClr val="accent2">
                  <a:lumMod val="20000"/>
                  <a:lumOff val="80000"/>
                </a:schemeClr>
              </a:buClr>
              <a:buFont typeface="+mj-lt"/>
              <a:buAutoNum type="arabicPeriod"/>
            </a:pPr>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12064"/>
            <a:ext cx="8305800" cy="914400"/>
          </a:xfrm>
        </p:spPr>
        <p:txBody>
          <a:bodyPr/>
          <a:lstStyle/>
          <a:p>
            <a:pPr algn="ctr"/>
            <a:r>
              <a:rPr lang="en-US" dirty="0" smtClean="0"/>
              <a:t>Disadvantages of a Chapter 13</a:t>
            </a:r>
            <a:endParaRPr lang="en-US" dirty="0"/>
          </a:p>
        </p:txBody>
      </p:sp>
      <p:sp>
        <p:nvSpPr>
          <p:cNvPr id="3" name="Content Placeholder 2"/>
          <p:cNvSpPr>
            <a:spLocks noGrp="1"/>
          </p:cNvSpPr>
          <p:nvPr>
            <p:ph idx="1"/>
          </p:nvPr>
        </p:nvSpPr>
        <p:spPr>
          <a:xfrm>
            <a:off x="914400" y="1295400"/>
            <a:ext cx="7772400" cy="5562600"/>
          </a:xfrm>
        </p:spPr>
        <p:txBody>
          <a:bodyPr>
            <a:normAutofit fontScale="92500" lnSpcReduction="10000"/>
          </a:bodyPr>
          <a:lstStyle/>
          <a:p>
            <a:pPr marL="582930" indent="-514350">
              <a:buClr>
                <a:schemeClr val="accent2">
                  <a:lumMod val="20000"/>
                  <a:lumOff val="80000"/>
                </a:schemeClr>
              </a:buClr>
              <a:buFont typeface="+mj-lt"/>
              <a:buAutoNum type="arabicPeriod"/>
            </a:pPr>
            <a:r>
              <a:rPr lang="en-US" dirty="0" smtClean="0"/>
              <a:t>Partial to Complete Repayment is required</a:t>
            </a:r>
          </a:p>
          <a:p>
            <a:pPr marL="582930" indent="-514350">
              <a:buClr>
                <a:schemeClr val="accent2">
                  <a:lumMod val="20000"/>
                  <a:lumOff val="80000"/>
                </a:schemeClr>
              </a:buClr>
              <a:buFont typeface="+mj-lt"/>
              <a:buAutoNum type="arabicPeriod"/>
            </a:pPr>
            <a:r>
              <a:rPr lang="en-US" dirty="0" smtClean="0"/>
              <a:t>You spend more time in Chapter 7 Bankruptcy. Five years vs 4-6 months for a Chapter 7</a:t>
            </a:r>
          </a:p>
          <a:p>
            <a:pPr marL="582930" indent="-514350">
              <a:buClr>
                <a:schemeClr val="accent2">
                  <a:lumMod val="20000"/>
                  <a:lumOff val="80000"/>
                </a:schemeClr>
              </a:buClr>
              <a:buFont typeface="+mj-lt"/>
              <a:buAutoNum type="arabicPeriod"/>
            </a:pPr>
            <a:r>
              <a:rPr lang="en-US" dirty="0" smtClean="0"/>
              <a:t>You lose tax refunds in a Chapter 13 if your plan is less than 100%</a:t>
            </a:r>
          </a:p>
          <a:p>
            <a:pPr marL="582930" indent="-514350">
              <a:buClr>
                <a:schemeClr val="accent2">
                  <a:lumMod val="20000"/>
                  <a:lumOff val="80000"/>
                </a:schemeClr>
              </a:buClr>
              <a:buFont typeface="+mj-lt"/>
              <a:buAutoNum type="arabicPeriod"/>
            </a:pPr>
            <a:r>
              <a:rPr lang="en-US" dirty="0" smtClean="0"/>
              <a:t>The Court controls your expenses and budget and you must repay all disposable income</a:t>
            </a:r>
          </a:p>
          <a:p>
            <a:pPr marL="582930" indent="-514350">
              <a:buClr>
                <a:schemeClr val="accent2">
                  <a:lumMod val="20000"/>
                  <a:lumOff val="80000"/>
                </a:schemeClr>
              </a:buClr>
              <a:buFont typeface="+mj-lt"/>
              <a:buAutoNum type="arabicPeriod"/>
            </a:pPr>
            <a:r>
              <a:rPr lang="en-US" dirty="0" smtClean="0"/>
              <a:t>Annual budget reports are required and plan payments can increase.</a:t>
            </a:r>
          </a:p>
          <a:p>
            <a:pPr marL="582930" indent="-514350">
              <a:buClr>
                <a:schemeClr val="accent2">
                  <a:lumMod val="20000"/>
                  <a:lumOff val="80000"/>
                </a:schemeClr>
              </a:buClr>
              <a:buFont typeface="+mj-lt"/>
              <a:buAutoNum type="arabicPeriod"/>
            </a:pPr>
            <a:r>
              <a:rPr lang="en-US" dirty="0" smtClean="0"/>
              <a:t>You must pay in full any car purchased within 910 days or surrender it, whereas, a Chapter 7 allows you to redeem a car for it’s fair market value.   </a:t>
            </a:r>
          </a:p>
          <a:p>
            <a:pPr marL="582930" indent="-514350">
              <a:buFont typeface="+mj-lt"/>
              <a:buAutoNum type="arabicPeriod"/>
            </a:pPr>
            <a:endParaRPr lang="en-US" dirty="0" smtClean="0"/>
          </a:p>
          <a:p>
            <a:pPr marL="58293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305800" cy="914400"/>
          </a:xfrm>
        </p:spPr>
        <p:txBody>
          <a:bodyPr/>
          <a:lstStyle/>
          <a:p>
            <a:pPr algn="ctr"/>
            <a:r>
              <a:rPr lang="en-US" dirty="0" smtClean="0"/>
              <a:t>Modifying secured creditors </a:t>
            </a:r>
            <a:endParaRPr lang="en-US" dirty="0"/>
          </a:p>
        </p:txBody>
      </p:sp>
      <p:sp>
        <p:nvSpPr>
          <p:cNvPr id="3" name="Content Placeholder 2"/>
          <p:cNvSpPr>
            <a:spLocks noGrp="1"/>
          </p:cNvSpPr>
          <p:nvPr>
            <p:ph idx="1"/>
          </p:nvPr>
        </p:nvSpPr>
        <p:spPr>
          <a:xfrm>
            <a:off x="228600" y="1066800"/>
            <a:ext cx="8763000" cy="5791200"/>
          </a:xfrm>
        </p:spPr>
        <p:txBody>
          <a:bodyPr>
            <a:normAutofit fontScale="92500" lnSpcReduction="20000"/>
          </a:bodyPr>
          <a:lstStyle/>
          <a:p>
            <a:pPr marL="582930" indent="-514350">
              <a:buClr>
                <a:schemeClr val="accent2">
                  <a:lumMod val="20000"/>
                  <a:lumOff val="80000"/>
                </a:schemeClr>
              </a:buClr>
              <a:buFont typeface="+mj-lt"/>
              <a:buAutoNum type="arabicPeriod"/>
            </a:pPr>
            <a:r>
              <a:rPr lang="en-US" dirty="0" smtClean="0"/>
              <a:t>The rights of secured creditors can be modified in a Chapter 13 as to how they are paid and what they are paid 11 USC 1325 (a) (5) and 1325 (b).   Generally they must be paid at least what their property is worth similar to a 722 redemption in a Chapter 7</a:t>
            </a:r>
          </a:p>
          <a:p>
            <a:pPr marL="582930" indent="-514350">
              <a:buClr>
                <a:schemeClr val="accent2">
                  <a:lumMod val="20000"/>
                  <a:lumOff val="80000"/>
                </a:schemeClr>
              </a:buClr>
              <a:buFont typeface="+mj-lt"/>
              <a:buAutoNum type="arabicPeriod"/>
            </a:pPr>
            <a:r>
              <a:rPr lang="en-US" dirty="0" smtClean="0"/>
              <a:t>The restrictions to modification is the Debtors car and debts “limited to the primary residence” 1322 (b) 2.  </a:t>
            </a:r>
          </a:p>
          <a:p>
            <a:pPr marL="582930" indent="-514350">
              <a:buClr>
                <a:schemeClr val="accent2">
                  <a:lumMod val="20000"/>
                  <a:lumOff val="80000"/>
                </a:schemeClr>
              </a:buClr>
              <a:buFont typeface="+mj-lt"/>
              <a:buAutoNum type="arabicPeriod"/>
            </a:pPr>
            <a:r>
              <a:rPr lang="en-US" dirty="0" smtClean="0"/>
              <a:t>You must pay in full any car purchased within 910 days or surrender it, whereas, a Chapter 7 allows you to redeem a car for it’s fair market value.  </a:t>
            </a:r>
          </a:p>
          <a:p>
            <a:pPr marL="582930" indent="-514350">
              <a:buClr>
                <a:schemeClr val="accent2">
                  <a:lumMod val="20000"/>
                  <a:lumOff val="80000"/>
                </a:schemeClr>
              </a:buClr>
              <a:buFont typeface="+mj-lt"/>
              <a:buAutoNum type="arabicPeriod"/>
            </a:pPr>
            <a:r>
              <a:rPr lang="en-US" dirty="0" smtClean="0"/>
              <a:t>If the Debtors home has a second mortgage that is essentially unsecured it may be treated as an unsecured debt in a Chapter 13 and the mortgage released upon completion of the plan.  If a mortgage is less than 5 years old it may be modified 1322 c 2  </a:t>
            </a:r>
          </a:p>
          <a:p>
            <a:pPr marL="582930" indent="-514350">
              <a:buFont typeface="+mj-lt"/>
              <a:buAutoNum type="arabicPeriod"/>
            </a:pPr>
            <a:endParaRPr lang="en-US" dirty="0" smtClean="0"/>
          </a:p>
          <a:p>
            <a:pPr marL="58293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12064"/>
            <a:ext cx="8839200" cy="914400"/>
          </a:xfrm>
        </p:spPr>
        <p:txBody>
          <a:bodyPr/>
          <a:lstStyle/>
          <a:p>
            <a:r>
              <a:rPr lang="en-US" dirty="0" smtClean="0"/>
              <a:t>If you filed a Chapter 13 previously</a:t>
            </a:r>
            <a:endParaRPr lang="en-US" dirty="0"/>
          </a:p>
        </p:txBody>
      </p:sp>
      <p:sp>
        <p:nvSpPr>
          <p:cNvPr id="3" name="Content Placeholder 2"/>
          <p:cNvSpPr>
            <a:spLocks noGrp="1"/>
          </p:cNvSpPr>
          <p:nvPr>
            <p:ph idx="1"/>
          </p:nvPr>
        </p:nvSpPr>
        <p:spPr>
          <a:xfrm>
            <a:off x="533400" y="1571612"/>
            <a:ext cx="8382000" cy="4981588"/>
          </a:xfrm>
        </p:spPr>
        <p:txBody>
          <a:bodyPr>
            <a:normAutofit fontScale="85000" lnSpcReduction="20000"/>
          </a:bodyPr>
          <a:lstStyle/>
          <a:p>
            <a:pPr marL="582930" lvl="0" indent="-514350">
              <a:buClr>
                <a:schemeClr val="accent2">
                  <a:lumMod val="20000"/>
                  <a:lumOff val="80000"/>
                </a:schemeClr>
              </a:buClr>
              <a:buFont typeface="+mj-lt"/>
              <a:buAutoNum type="arabicPeriod"/>
            </a:pPr>
            <a:r>
              <a:rPr lang="en-US" dirty="0" smtClean="0"/>
              <a:t>There is no waiting period if a prior Chapter 13 paid over 70% to file a new Chapter 7 or 13 and get another discharge. </a:t>
            </a:r>
          </a:p>
          <a:p>
            <a:pPr marL="582930" lvl="0" indent="-514350">
              <a:buClr>
                <a:schemeClr val="accent2">
                  <a:lumMod val="20000"/>
                  <a:lumOff val="80000"/>
                </a:schemeClr>
              </a:buClr>
              <a:buFont typeface="+mj-lt"/>
              <a:buAutoNum type="arabicPeriod"/>
            </a:pPr>
            <a:r>
              <a:rPr lang="en-US" dirty="0" smtClean="0"/>
              <a:t>You can’t get a discharge in a Chapter 13 and get a Chapter 7 discharge for 6 years if it paid less than 70% 11 USC 727 (9). </a:t>
            </a:r>
          </a:p>
          <a:p>
            <a:pPr marL="582930" lvl="0" indent="-514350">
              <a:buClr>
                <a:schemeClr val="accent2">
                  <a:lumMod val="20000"/>
                  <a:lumOff val="80000"/>
                </a:schemeClr>
              </a:buClr>
              <a:buFont typeface="+mj-lt"/>
              <a:buAutoNum type="arabicPeriod"/>
            </a:pPr>
            <a:r>
              <a:rPr lang="en-US" dirty="0" smtClean="0"/>
              <a:t>You can’t get a discharge in a Chapter 13 and get another Chapter 13 discharge for 2 years if it paid less than 70%  11 USC 1328 (f). </a:t>
            </a:r>
          </a:p>
          <a:p>
            <a:pPr marL="582930" indent="-514350">
              <a:buClr>
                <a:schemeClr val="accent2">
                  <a:lumMod val="20000"/>
                  <a:lumOff val="80000"/>
                </a:schemeClr>
              </a:buClr>
              <a:buFont typeface="+mj-lt"/>
              <a:buAutoNum type="arabicPeriod"/>
            </a:pPr>
            <a:r>
              <a:rPr lang="en-US" dirty="0" smtClean="0"/>
              <a:t>You may be able to cure the arrearage under 1322 (b) 5 for a foreclosure if you cant get a discharge in a 13, but you will only be able to cure the foreclosure.  You will not get a “discharge” of any unsecured debt.</a:t>
            </a:r>
          </a:p>
          <a:p>
            <a:pPr>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458200" cy="914400"/>
          </a:xfrm>
        </p:spPr>
        <p:txBody>
          <a:bodyPr/>
          <a:lstStyle/>
          <a:p>
            <a:pPr algn="ctr"/>
            <a:r>
              <a:rPr lang="en-US" dirty="0" smtClean="0"/>
              <a:t>If filed Chapter 7 previously</a:t>
            </a:r>
            <a:endParaRPr lang="en-US" dirty="0"/>
          </a:p>
        </p:txBody>
      </p:sp>
      <p:sp>
        <p:nvSpPr>
          <p:cNvPr id="3" name="Content Placeholder 2"/>
          <p:cNvSpPr>
            <a:spLocks noGrp="1"/>
          </p:cNvSpPr>
          <p:nvPr>
            <p:ph idx="1"/>
          </p:nvPr>
        </p:nvSpPr>
        <p:spPr>
          <a:xfrm>
            <a:off x="381000" y="1571612"/>
            <a:ext cx="8610600" cy="5057788"/>
          </a:xfrm>
        </p:spPr>
        <p:txBody>
          <a:bodyPr>
            <a:normAutofit/>
          </a:bodyPr>
          <a:lstStyle/>
          <a:p>
            <a:pPr marL="582930" lvl="0" indent="-514350">
              <a:buClr>
                <a:schemeClr val="accent2">
                  <a:lumMod val="20000"/>
                  <a:lumOff val="80000"/>
                </a:schemeClr>
              </a:buClr>
              <a:buFont typeface="+mj-lt"/>
              <a:buAutoNum type="arabicPeriod"/>
            </a:pPr>
            <a:r>
              <a:rPr lang="en-US" dirty="0" smtClean="0"/>
              <a:t>You can’t get a discharge in a Chapter 7 and get another Chapter 7 discharge for 8 years. 11USC 727 (8). </a:t>
            </a:r>
          </a:p>
          <a:p>
            <a:pPr marL="582930" lvl="0" indent="-514350">
              <a:buClr>
                <a:schemeClr val="accent2">
                  <a:lumMod val="20000"/>
                  <a:lumOff val="80000"/>
                </a:schemeClr>
              </a:buClr>
              <a:buFont typeface="+mj-lt"/>
              <a:buAutoNum type="arabicPeriod"/>
            </a:pPr>
            <a:r>
              <a:rPr lang="en-US" dirty="0" smtClean="0"/>
              <a:t>You can’t get a discharge in a Chapter 7 and get a Chapter 13 discharge for 4 years. 11 USC 1328 (f). </a:t>
            </a:r>
          </a:p>
          <a:p>
            <a:pPr marL="582930" indent="-514350">
              <a:buClr>
                <a:schemeClr val="accent2">
                  <a:lumMod val="20000"/>
                  <a:lumOff val="80000"/>
                </a:schemeClr>
              </a:buClr>
              <a:buFont typeface="+mj-lt"/>
              <a:buAutoNum type="arabicPeriod"/>
            </a:pPr>
            <a:r>
              <a:rPr lang="en-US" dirty="0" smtClean="0"/>
              <a:t>You can file a Chapter 13 and cure the arrearage under 1322 (b) 5 for a foreclosure, but you will only be able to cure the foreclosure.  You will not get a “discharge” of any unsecured debt.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14400"/>
          </a:xfrm>
        </p:spPr>
        <p:txBody>
          <a:bodyPr/>
          <a:lstStyle/>
          <a:p>
            <a:pPr algn="ctr"/>
            <a:r>
              <a:rPr lang="en-US" dirty="0" smtClean="0"/>
              <a:t>Contact Us</a:t>
            </a:r>
            <a:endParaRPr lang="en-US" dirty="0"/>
          </a:p>
        </p:txBody>
      </p:sp>
      <p:sp>
        <p:nvSpPr>
          <p:cNvPr id="3" name="Content Placeholder 2"/>
          <p:cNvSpPr>
            <a:spLocks noGrp="1"/>
          </p:cNvSpPr>
          <p:nvPr>
            <p:ph idx="1"/>
          </p:nvPr>
        </p:nvSpPr>
        <p:spPr>
          <a:xfrm>
            <a:off x="533400" y="990600"/>
            <a:ext cx="8153400" cy="5364960"/>
          </a:xfrm>
        </p:spPr>
        <p:txBody>
          <a:bodyPr>
            <a:normAutofit lnSpcReduction="10000"/>
          </a:bodyPr>
          <a:lstStyle/>
          <a:p>
            <a:pPr marL="0" indent="0">
              <a:spcBef>
                <a:spcPts val="0"/>
              </a:spcBef>
              <a:buNone/>
            </a:pPr>
            <a:r>
              <a:rPr lang="en-US" sz="3600" dirty="0" smtClean="0"/>
              <a:t>See specific PowerPoint presentations on Chapter 7 or Chapter 13 after you decide which one is for you. If  you have any suggestions, or questions please Call, or Write:</a:t>
            </a:r>
          </a:p>
          <a:p>
            <a:pPr algn="ctr">
              <a:buNone/>
            </a:pPr>
            <a:r>
              <a:rPr lang="en-US" dirty="0" smtClean="0"/>
              <a:t>Nick C. Thompson</a:t>
            </a:r>
          </a:p>
          <a:p>
            <a:pPr algn="ctr">
              <a:buNone/>
            </a:pPr>
            <a:r>
              <a:rPr lang="en-US" dirty="0" smtClean="0"/>
              <a:t>1-502-429-0057</a:t>
            </a:r>
          </a:p>
          <a:p>
            <a:pPr algn="ctr">
              <a:buNone/>
            </a:pPr>
            <a:r>
              <a:rPr lang="en-US" dirty="0" smtClean="0">
                <a:solidFill>
                  <a:srgbClr val="00B0F0"/>
                </a:solidFill>
                <a:hlinkClick r:id="rId3"/>
              </a:rPr>
              <a:t>Bankruptcy@Bankruptcy-Divorce.com</a:t>
            </a:r>
            <a:endParaRPr lang="en-US" dirty="0" smtClean="0">
              <a:solidFill>
                <a:srgbClr val="00B0F0"/>
              </a:solidFill>
            </a:endParaRPr>
          </a:p>
          <a:p>
            <a:pPr algn="ctr">
              <a:buNone/>
            </a:pPr>
            <a:r>
              <a:rPr lang="en-US" dirty="0" smtClean="0">
                <a:solidFill>
                  <a:srgbClr val="FFFF00"/>
                </a:solidFill>
                <a:hlinkClick r:id="rId4"/>
              </a:rPr>
              <a:t>Download the most recent law manuals at </a:t>
            </a:r>
            <a:br>
              <a:rPr lang="en-US" dirty="0" smtClean="0">
                <a:solidFill>
                  <a:srgbClr val="FFFF00"/>
                </a:solidFill>
                <a:hlinkClick r:id="rId4"/>
              </a:rPr>
            </a:br>
            <a:r>
              <a:rPr lang="en-US" dirty="0" smtClean="0">
                <a:solidFill>
                  <a:srgbClr val="FFFF00"/>
                </a:solidFill>
                <a:hlinkClick r:id="rId4"/>
              </a:rPr>
              <a:t>www.Bankruptcy-Divorce.com</a:t>
            </a:r>
            <a:endParaRPr lang="en-US" dirty="0" smtClean="0">
              <a:solidFill>
                <a:srgbClr val="FFFF00"/>
              </a:solidFill>
            </a:endParaRPr>
          </a:p>
          <a:p>
            <a:pPr algn="ct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Super Discharge</a:t>
            </a:r>
            <a:endParaRPr lang="en-US" dirty="0"/>
          </a:p>
        </p:txBody>
      </p:sp>
      <p:sp>
        <p:nvSpPr>
          <p:cNvPr id="3" name="Content Placeholder 2"/>
          <p:cNvSpPr>
            <a:spLocks noGrp="1"/>
          </p:cNvSpPr>
          <p:nvPr>
            <p:ph idx="1"/>
          </p:nvPr>
        </p:nvSpPr>
        <p:spPr/>
        <p:txBody>
          <a:bodyPr>
            <a:normAutofit fontScale="92500"/>
          </a:bodyPr>
          <a:lstStyle/>
          <a:p>
            <a:pPr>
              <a:buClr>
                <a:schemeClr val="accent2">
                  <a:lumMod val="40000"/>
                  <a:lumOff val="60000"/>
                </a:schemeClr>
              </a:buClr>
            </a:pPr>
            <a:r>
              <a:rPr lang="en-US" dirty="0" smtClean="0"/>
              <a:t>In some cases, debts which would otherwise not be payable can be paid in a Chapter 13 </a:t>
            </a:r>
          </a:p>
          <a:p>
            <a:pPr marL="582930" indent="-514350">
              <a:buClr>
                <a:schemeClr val="accent2">
                  <a:lumMod val="20000"/>
                  <a:lumOff val="80000"/>
                </a:schemeClr>
              </a:buClr>
              <a:buFont typeface="+mj-lt"/>
              <a:buAutoNum type="arabicPeriod"/>
            </a:pPr>
            <a:r>
              <a:rPr lang="en-US" dirty="0" smtClean="0"/>
              <a:t>Child Support owed to a state agency may be repaid for less than the amount owed in some cases.  Or it may be paid up to date in full over time</a:t>
            </a:r>
          </a:p>
          <a:p>
            <a:pPr marL="582930" indent="-514350">
              <a:buClr>
                <a:schemeClr val="accent2">
                  <a:lumMod val="20000"/>
                  <a:lumOff val="80000"/>
                </a:schemeClr>
              </a:buClr>
              <a:buFont typeface="+mj-lt"/>
              <a:buAutoNum type="arabicPeriod"/>
            </a:pPr>
            <a:r>
              <a:rPr lang="en-US" dirty="0" smtClean="0"/>
              <a:t>Income Taxes less than 3 years old</a:t>
            </a:r>
          </a:p>
          <a:p>
            <a:pPr marL="582930" indent="-514350">
              <a:buClr>
                <a:schemeClr val="accent2">
                  <a:lumMod val="20000"/>
                  <a:lumOff val="80000"/>
                </a:schemeClr>
              </a:buClr>
              <a:buNone/>
            </a:pPr>
            <a:r>
              <a:rPr lang="en-US" dirty="0" smtClean="0"/>
              <a:t>(Note –This normally requires a five year plan)</a:t>
            </a:r>
          </a:p>
          <a:p>
            <a:pPr marL="582930" indent="-514350">
              <a:buNone/>
            </a:pPr>
            <a:r>
              <a:rPr lang="en-US" dirty="0" smtClean="0"/>
              <a:t> 3.  Debts due to fraud and other debts that are otherwise not dischargeable may be discharged.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14400"/>
          </a:xfrm>
        </p:spPr>
        <p:txBody>
          <a:bodyPr/>
          <a:lstStyle/>
          <a:p>
            <a:pPr algn="ctr"/>
            <a:r>
              <a:rPr lang="en-US" dirty="0" smtClean="0"/>
              <a:t>What docs do you need</a:t>
            </a:r>
            <a:endParaRPr lang="en-US" dirty="0"/>
          </a:p>
        </p:txBody>
      </p:sp>
      <p:sp>
        <p:nvSpPr>
          <p:cNvPr id="3" name="Content Placeholder 2"/>
          <p:cNvSpPr>
            <a:spLocks noGrp="1"/>
          </p:cNvSpPr>
          <p:nvPr>
            <p:ph idx="1"/>
          </p:nvPr>
        </p:nvSpPr>
        <p:spPr>
          <a:xfrm>
            <a:off x="914400" y="1066800"/>
            <a:ext cx="7772400" cy="5791200"/>
          </a:xfrm>
        </p:spPr>
        <p:txBody>
          <a:bodyPr>
            <a:normAutofit lnSpcReduction="10000"/>
          </a:bodyPr>
          <a:lstStyle/>
          <a:p>
            <a:pPr>
              <a:buClr>
                <a:schemeClr val="accent2">
                  <a:lumMod val="20000"/>
                  <a:lumOff val="80000"/>
                </a:schemeClr>
              </a:buClr>
            </a:pPr>
            <a:r>
              <a:rPr lang="en-US" dirty="0" smtClean="0"/>
              <a:t>The primary documents that are needed by the Chapter 13 trustee are: </a:t>
            </a:r>
          </a:p>
          <a:p>
            <a:pPr marL="969264" lvl="1" indent="-514350">
              <a:buClr>
                <a:schemeClr val="accent2">
                  <a:lumMod val="20000"/>
                  <a:lumOff val="80000"/>
                </a:schemeClr>
              </a:buClr>
              <a:buFont typeface="+mj-lt"/>
              <a:buAutoNum type="arabicPeriod"/>
            </a:pPr>
            <a:r>
              <a:rPr lang="en-US" dirty="0" smtClean="0"/>
              <a:t>Paycheck stubs or other proof of income for the prior 6 months </a:t>
            </a:r>
          </a:p>
          <a:p>
            <a:pPr marL="969264" lvl="1" indent="-514350">
              <a:buClr>
                <a:schemeClr val="accent2">
                  <a:lumMod val="20000"/>
                  <a:lumOff val="80000"/>
                </a:schemeClr>
              </a:buClr>
              <a:buFont typeface="+mj-lt"/>
              <a:buAutoNum type="arabicPeriod"/>
            </a:pPr>
            <a:r>
              <a:rPr lang="en-US" dirty="0" smtClean="0"/>
              <a:t>Income Taxes for the prior 2-4 years depending on the jurisdiction.   If income taxes have not been filed, then the petition will be dismissed if it is filed.  </a:t>
            </a:r>
            <a:r>
              <a:rPr lang="en-US" dirty="0" smtClean="0">
                <a:solidFill>
                  <a:srgbClr val="FF0000"/>
                </a:solidFill>
              </a:rPr>
              <a:t>In the Western District of Kentucky we prefer these documents as a pdf file which can be sent to the trustee in Adobe </a:t>
            </a:r>
            <a:r>
              <a:rPr lang="en-US" dirty="0" err="1" smtClean="0">
                <a:solidFill>
                  <a:srgbClr val="FF0000"/>
                </a:solidFill>
              </a:rPr>
              <a:t>pdf</a:t>
            </a:r>
            <a:r>
              <a:rPr lang="en-US" dirty="0" smtClean="0">
                <a:solidFill>
                  <a:srgbClr val="FF0000"/>
                </a:solidFill>
              </a:rPr>
              <a:t> format.  </a:t>
            </a:r>
          </a:p>
          <a:p>
            <a:pPr marL="969264" lvl="1" indent="-514350">
              <a:buClr>
                <a:schemeClr val="accent2">
                  <a:lumMod val="20000"/>
                  <a:lumOff val="80000"/>
                </a:schemeClr>
              </a:buClr>
              <a:buFont typeface="+mj-lt"/>
              <a:buAutoNum type="arabicPeriod"/>
            </a:pPr>
            <a:r>
              <a:rPr lang="en-US" dirty="0" smtClean="0"/>
              <a:t>Our office has a fax to email system </a:t>
            </a:r>
            <a:r>
              <a:rPr lang="en-US" smtClean="0"/>
              <a:t>and items can be </a:t>
            </a:r>
            <a:r>
              <a:rPr lang="en-US" dirty="0" smtClean="0"/>
              <a:t>turned into a fax by faxing them to 502-625-0940 or email them to Bankruptcy@Bankruptcy-Divorce.com</a:t>
            </a:r>
          </a:p>
          <a:p>
            <a:pPr marL="969264" lvl="1" indent="-514350">
              <a:buClr>
                <a:schemeClr val="accent2">
                  <a:lumMod val="20000"/>
                  <a:lumOff val="80000"/>
                </a:schemeClr>
              </a:buClr>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164336"/>
          </a:xfrm>
        </p:spPr>
        <p:txBody>
          <a:bodyPr/>
          <a:lstStyle/>
          <a:p>
            <a:r>
              <a:rPr lang="en-US" dirty="0" smtClean="0"/>
              <a:t>What other Documents will I need?	</a:t>
            </a:r>
            <a:endParaRPr lang="en-US" dirty="0"/>
          </a:p>
        </p:txBody>
      </p:sp>
      <p:sp>
        <p:nvSpPr>
          <p:cNvPr id="3" name="Content Placeholder 2"/>
          <p:cNvSpPr>
            <a:spLocks noGrp="1"/>
          </p:cNvSpPr>
          <p:nvPr>
            <p:ph idx="1"/>
          </p:nvPr>
        </p:nvSpPr>
        <p:spPr>
          <a:xfrm>
            <a:off x="914400" y="1676400"/>
            <a:ext cx="7772400" cy="5181600"/>
          </a:xfrm>
        </p:spPr>
        <p:txBody>
          <a:bodyPr>
            <a:normAutofit lnSpcReduction="10000"/>
          </a:bodyPr>
          <a:lstStyle/>
          <a:p>
            <a:pPr marL="582930" indent="-514350">
              <a:buClr>
                <a:schemeClr val="accent2">
                  <a:lumMod val="20000"/>
                  <a:lumOff val="80000"/>
                </a:schemeClr>
              </a:buClr>
              <a:buFont typeface="+mj-lt"/>
              <a:buAutoNum type="arabicPeriod"/>
            </a:pPr>
            <a:r>
              <a:rPr lang="en-US" dirty="0" smtClean="0"/>
              <a:t>Your credit counseling certificate. We prefer that you use financiallit.org, but any agency will do.  All of the agencies have poor records of getting the certificates to the attorney.  Be proactive and make sure the attorney gets your credit counseling certificate!</a:t>
            </a:r>
          </a:p>
          <a:p>
            <a:pPr marL="582930" indent="-514350">
              <a:buClr>
                <a:schemeClr val="accent2">
                  <a:lumMod val="20000"/>
                  <a:lumOff val="80000"/>
                </a:schemeClr>
              </a:buClr>
              <a:buFont typeface="+mj-lt"/>
              <a:buAutoNum type="arabicPeriod"/>
            </a:pPr>
            <a:r>
              <a:rPr lang="en-US" dirty="0" smtClean="0"/>
              <a:t>Car and Boat Titles</a:t>
            </a:r>
          </a:p>
          <a:p>
            <a:pPr marL="582930" indent="-514350">
              <a:buClr>
                <a:schemeClr val="accent2">
                  <a:lumMod val="20000"/>
                  <a:lumOff val="80000"/>
                </a:schemeClr>
              </a:buClr>
              <a:buFont typeface="+mj-lt"/>
              <a:buAutoNum type="arabicPeriod"/>
            </a:pPr>
            <a:r>
              <a:rPr lang="en-US" dirty="0" smtClean="0"/>
              <a:t>Bank statements for six months prior to filing</a:t>
            </a:r>
          </a:p>
          <a:p>
            <a:pPr marL="582930" indent="-514350">
              <a:buClr>
                <a:schemeClr val="accent2">
                  <a:lumMod val="20000"/>
                  <a:lumOff val="80000"/>
                </a:schemeClr>
              </a:buClr>
              <a:buFont typeface="+mj-lt"/>
              <a:buAutoNum type="arabicPeriod"/>
            </a:pPr>
            <a:r>
              <a:rPr lang="en-US" dirty="0" smtClean="0"/>
              <a:t>An appraiser will be sent to your home if you file in the Western District of KY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12064"/>
            <a:ext cx="8915400" cy="914400"/>
          </a:xfrm>
        </p:spPr>
        <p:txBody>
          <a:bodyPr/>
          <a:lstStyle/>
          <a:p>
            <a:pPr algn="ctr"/>
            <a:r>
              <a:rPr lang="en-US" sz="3600" dirty="0" smtClean="0"/>
              <a:t>What is done immediately after filing</a:t>
            </a:r>
            <a:endParaRPr lang="en-US" sz="3600" dirty="0"/>
          </a:p>
        </p:txBody>
      </p:sp>
      <p:sp>
        <p:nvSpPr>
          <p:cNvPr id="3" name="Content Placeholder 2"/>
          <p:cNvSpPr>
            <a:spLocks noGrp="1"/>
          </p:cNvSpPr>
          <p:nvPr>
            <p:ph idx="1"/>
          </p:nvPr>
        </p:nvSpPr>
        <p:spPr/>
        <p:txBody>
          <a:bodyPr>
            <a:normAutofit fontScale="92500" lnSpcReduction="10000"/>
          </a:bodyPr>
          <a:lstStyle/>
          <a:p>
            <a:pPr marL="582930" indent="-514350">
              <a:buClr>
                <a:schemeClr val="accent2">
                  <a:lumMod val="20000"/>
                  <a:lumOff val="80000"/>
                </a:schemeClr>
              </a:buClr>
              <a:buFont typeface="+mj-lt"/>
              <a:buAutoNum type="arabicPeriod"/>
            </a:pPr>
            <a:r>
              <a:rPr lang="en-US" dirty="0" smtClean="0"/>
              <a:t>If you have filed a bankruptcy within the prior 2 years, you may have to file a motion to extend the automatic stay for protection immediately after filing.  The stay is no longer automatic if you had a case recently dismissed or discharged.</a:t>
            </a:r>
          </a:p>
          <a:p>
            <a:pPr marL="582930" indent="-514350">
              <a:buClr>
                <a:schemeClr val="accent2">
                  <a:lumMod val="20000"/>
                  <a:lumOff val="80000"/>
                </a:schemeClr>
              </a:buClr>
              <a:buFont typeface="+mj-lt"/>
              <a:buAutoNum type="arabicPeriod"/>
            </a:pPr>
            <a:r>
              <a:rPr lang="en-US" dirty="0" smtClean="0"/>
              <a:t>If you have a second mortgage that has no equity, you may file a motion (local form M) with a real estate appraisal </a:t>
            </a:r>
            <a:r>
              <a:rPr lang="en-US" dirty="0" smtClean="0">
                <a:solidFill>
                  <a:srgbClr val="FF0000"/>
                </a:solidFill>
              </a:rPr>
              <a:t>and the second mortgage will be paid as an unsecured debt.  That second mortgage will be released upon the complete payment of the plan.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914400"/>
          </a:xfrm>
        </p:spPr>
        <p:txBody>
          <a:bodyPr/>
          <a:lstStyle/>
          <a:p>
            <a:pPr algn="ctr"/>
            <a:r>
              <a:rPr lang="en-US" sz="4800" dirty="0" smtClean="0"/>
              <a:t>Red Flag Expenses</a:t>
            </a:r>
            <a:endParaRPr lang="en-US" sz="4800" dirty="0"/>
          </a:p>
        </p:txBody>
      </p:sp>
      <p:sp>
        <p:nvSpPr>
          <p:cNvPr id="3" name="Content Placeholder 2"/>
          <p:cNvSpPr>
            <a:spLocks noGrp="1"/>
          </p:cNvSpPr>
          <p:nvPr>
            <p:ph idx="1"/>
          </p:nvPr>
        </p:nvSpPr>
        <p:spPr>
          <a:xfrm>
            <a:off x="914400" y="838200"/>
            <a:ext cx="7772400" cy="5791200"/>
          </a:xfrm>
        </p:spPr>
        <p:txBody>
          <a:bodyPr>
            <a:normAutofit fontScale="77500" lnSpcReduction="20000"/>
          </a:bodyPr>
          <a:lstStyle/>
          <a:p>
            <a:pPr marL="0" indent="0">
              <a:buClr>
                <a:schemeClr val="accent2">
                  <a:lumMod val="20000"/>
                  <a:lumOff val="80000"/>
                </a:schemeClr>
              </a:buClr>
              <a:buNone/>
            </a:pPr>
            <a:r>
              <a:rPr lang="en-US" dirty="0" smtClean="0"/>
              <a:t>Your plan may be audited if your expenses are more than normal.  Be prepared to prove your expenses if your:</a:t>
            </a:r>
          </a:p>
          <a:p>
            <a:pPr marL="582930" indent="-514350">
              <a:buClr>
                <a:schemeClr val="accent2">
                  <a:lumMod val="20000"/>
                  <a:lumOff val="80000"/>
                </a:schemeClr>
              </a:buClr>
              <a:buFont typeface="+mj-lt"/>
              <a:buAutoNum type="arabicPeriod"/>
            </a:pPr>
            <a:r>
              <a:rPr lang="en-US" dirty="0" smtClean="0"/>
              <a:t>Telephone expense is over $100</a:t>
            </a:r>
          </a:p>
          <a:p>
            <a:pPr marL="582930" indent="-514350">
              <a:buClr>
                <a:schemeClr val="accent2">
                  <a:lumMod val="20000"/>
                  <a:lumOff val="80000"/>
                </a:schemeClr>
              </a:buClr>
              <a:buFont typeface="+mj-lt"/>
              <a:buAutoNum type="arabicPeriod"/>
            </a:pPr>
            <a:r>
              <a:rPr lang="en-US" dirty="0" smtClean="0"/>
              <a:t>Charitable Expenses are over $200</a:t>
            </a:r>
          </a:p>
          <a:p>
            <a:pPr marL="582930" indent="-514350">
              <a:buClr>
                <a:schemeClr val="accent2">
                  <a:lumMod val="20000"/>
                  <a:lumOff val="80000"/>
                </a:schemeClr>
              </a:buClr>
              <a:buFont typeface="+mj-lt"/>
              <a:buAutoNum type="arabicPeriod"/>
            </a:pPr>
            <a:r>
              <a:rPr lang="en-US" dirty="0" smtClean="0"/>
              <a:t>Auto Insurance is over $175</a:t>
            </a:r>
          </a:p>
          <a:p>
            <a:pPr marL="582930" indent="-514350">
              <a:buClr>
                <a:schemeClr val="accent2">
                  <a:lumMod val="20000"/>
                  <a:lumOff val="80000"/>
                </a:schemeClr>
              </a:buClr>
              <a:buFont typeface="+mj-lt"/>
              <a:buAutoNum type="arabicPeriod"/>
            </a:pPr>
            <a:r>
              <a:rPr lang="en-US" dirty="0" smtClean="0"/>
              <a:t>Expenses, such as Medicals are high</a:t>
            </a:r>
          </a:p>
          <a:p>
            <a:pPr marL="0" indent="0">
              <a:buClr>
                <a:schemeClr val="accent2">
                  <a:lumMod val="20000"/>
                  <a:lumOff val="80000"/>
                </a:schemeClr>
              </a:buClr>
              <a:buNone/>
            </a:pPr>
            <a:endParaRPr lang="en-US" dirty="0" smtClean="0"/>
          </a:p>
          <a:p>
            <a:pPr marL="0" indent="0">
              <a:buClr>
                <a:schemeClr val="accent2">
                  <a:lumMod val="20000"/>
                  <a:lumOff val="80000"/>
                </a:schemeClr>
              </a:buClr>
              <a:buNone/>
            </a:pPr>
            <a:r>
              <a:rPr lang="en-US" dirty="0" smtClean="0"/>
              <a:t>Generally the following expenses are not allowed at the expense of your creditors:</a:t>
            </a:r>
          </a:p>
          <a:p>
            <a:pPr marL="582930" indent="-514350">
              <a:buClr>
                <a:schemeClr val="accent2">
                  <a:lumMod val="20000"/>
                  <a:lumOff val="80000"/>
                </a:schemeClr>
              </a:buClr>
              <a:buFont typeface="+mj-lt"/>
              <a:buAutoNum type="arabicPeriod"/>
            </a:pPr>
            <a:r>
              <a:rPr lang="en-US" dirty="0" smtClean="0"/>
              <a:t>Premium Cable</a:t>
            </a:r>
          </a:p>
          <a:p>
            <a:pPr marL="582930" indent="-514350">
              <a:buClr>
                <a:schemeClr val="accent2">
                  <a:lumMod val="20000"/>
                  <a:lumOff val="80000"/>
                </a:schemeClr>
              </a:buClr>
              <a:buFont typeface="+mj-lt"/>
              <a:buAutoNum type="arabicPeriod"/>
            </a:pPr>
            <a:r>
              <a:rPr lang="en-US" dirty="0" smtClean="0"/>
              <a:t>Private School Tuition above $175.00 a month</a:t>
            </a:r>
          </a:p>
          <a:p>
            <a:pPr marL="582930" indent="-514350">
              <a:buClr>
                <a:schemeClr val="accent2">
                  <a:lumMod val="20000"/>
                  <a:lumOff val="80000"/>
                </a:schemeClr>
              </a:buClr>
              <a:buFont typeface="+mj-lt"/>
              <a:buAutoNum type="arabicPeriod"/>
            </a:pPr>
            <a:r>
              <a:rPr lang="en-US" dirty="0" smtClean="0"/>
              <a:t>Food above $200 per person and clothes above $75</a:t>
            </a:r>
          </a:p>
          <a:p>
            <a:pPr marL="0" indent="0">
              <a:buClr>
                <a:schemeClr val="accent2">
                  <a:lumMod val="20000"/>
                  <a:lumOff val="80000"/>
                </a:schemeClr>
              </a:buClr>
              <a:buNone/>
            </a:pPr>
            <a:endParaRPr lang="en-US" dirty="0" smtClean="0">
              <a:solidFill>
                <a:srgbClr val="FFFF00"/>
              </a:solidFill>
            </a:endParaRPr>
          </a:p>
          <a:p>
            <a:pPr marL="0" indent="0">
              <a:buClr>
                <a:schemeClr val="accent2">
                  <a:lumMod val="20000"/>
                  <a:lumOff val="80000"/>
                </a:schemeClr>
              </a:buClr>
              <a:buNone/>
            </a:pPr>
            <a:r>
              <a:rPr lang="en-US" dirty="0" smtClean="0">
                <a:solidFill>
                  <a:srgbClr val="FFFF00"/>
                </a:solidFill>
              </a:rPr>
              <a:t>(Note - If you can articulate and explain the need for a high expense, it  may be allowed).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1028&quot;&gt;&lt;/object&gt;&lt;object type=&quot;2&quot; unique_id=&quot;11029&quot;&gt;&lt;object type=&quot;3&quot; unique_id=&quot;11030&quot;&gt;&lt;property id=&quot;20148&quot; value=&quot;5&quot;/&gt;&lt;property id=&quot;20300&quot; value=&quot;Slide 1 - &amp;quot;Chapter 13 &amp;#x0D;&amp;#x0A;Step-by-Step&amp;quot;&quot;/&gt;&lt;property id=&quot;20307&quot; value=&quot;256&quot;/&gt;&lt;/object&gt;&lt;object type=&quot;3&quot; unique_id=&quot;11031&quot;&gt;&lt;property id=&quot;20148&quot; value=&quot;5&quot;/&gt;&lt;property id=&quot;20300&quot; value=&quot;Slide 2 - &amp;quot;Objectives&amp;quot;&quot;/&gt;&lt;property id=&quot;20307&quot; value=&quot;291&quot;/&gt;&lt;/object&gt;&lt;object type=&quot;3&quot; unique_id=&quot;11032&quot;&gt;&lt;property id=&quot;20148&quot; value=&quot;5&quot;/&gt;&lt;property id=&quot;20300&quot; value=&quot;Slide 3 - &amp;quot;The Chapter 13 Trustee’ Role&amp;quot;&quot;/&gt;&lt;property id=&quot;20307&quot; value=&quot;292&quot;/&gt;&lt;/object&gt;&lt;object type=&quot;3&quot; unique_id=&quot;11033&quot;&gt;&lt;property id=&quot;20148&quot; value=&quot;5&quot;/&gt;&lt;property id=&quot;20300&quot; value=&quot;Slide 4 - &amp;quot;When must I file A Chapter 13?&amp;quot;&quot;/&gt;&lt;property id=&quot;20307&quot; value=&quot;293&quot;/&gt;&lt;/object&gt;&lt;object type=&quot;3&quot; unique_id=&quot;11034&quot;&gt;&lt;property id=&quot;20148&quot; value=&quot;5&quot;/&gt;&lt;property id=&quot;20300&quot; value=&quot;Slide 5 - &amp;quot;Super Discharge&amp;quot;&quot;/&gt;&lt;property id=&quot;20307&quot; value=&quot;303&quot;/&gt;&lt;/object&gt;&lt;object type=&quot;3&quot; unique_id=&quot;11035&quot;&gt;&lt;property id=&quot;20148&quot; value=&quot;5&quot;/&gt;&lt;property id=&quot;20300&quot; value=&quot;Slide 6 - &amp;quot;What docs do you need&amp;quot;&quot;/&gt;&lt;property id=&quot;20307&quot; value=&quot;294&quot;/&gt;&lt;/object&gt;&lt;object type=&quot;3&quot; unique_id=&quot;11036&quot;&gt;&lt;property id=&quot;20148&quot; value=&quot;5&quot;/&gt;&lt;property id=&quot;20300&quot; value=&quot;Slide 7 - &amp;quot;What other Documents will I need?&amp;amp;#x09;&amp;quot;&quot;/&gt;&lt;property id=&quot;20307&quot; value=&quot;301&quot;/&gt;&lt;/object&gt;&lt;object type=&quot;3&quot; unique_id=&quot;11037&quot;&gt;&lt;property id=&quot;20148&quot; value=&quot;5&quot;/&gt;&lt;property id=&quot;20300&quot; value=&quot;Slide 8 - &amp;quot;What is done immediately after filing&amp;quot;&quot;/&gt;&lt;property id=&quot;20307&quot; value=&quot;295&quot;/&gt;&lt;/object&gt;&lt;object type=&quot;3&quot; unique_id=&quot;11038&quot;&gt;&lt;property id=&quot;20148&quot; value=&quot;5&quot;/&gt;&lt;property id=&quot;20300&quot; value=&quot;Slide 9 - &amp;quot;Red Flag Expenses&amp;quot;&quot;/&gt;&lt;property id=&quot;20307&quot; value=&quot;300&quot;/&gt;&lt;/object&gt;&lt;object type=&quot;3&quot; unique_id=&quot;11039&quot;&gt;&lt;property id=&quot;20148&quot; value=&quot;5&quot;/&gt;&lt;property id=&quot;20300&quot; value=&quot;Slide 10 - &amp;quot;Your Plan Must&amp;quot;&quot;/&gt;&lt;property id=&quot;20307&quot; value=&quot;257&quot;/&gt;&lt;/object&gt;&lt;object type=&quot;3&quot; unique_id=&quot;11040&quot;&gt;&lt;property id=&quot;20148&quot; value=&quot;5&quot;/&gt;&lt;property id=&quot;20300&quot; value=&quot;Slide 11 - &amp;quot;Our Website Has Tools to Help &amp;quot;&quot;/&gt;&lt;property id=&quot;20307&quot; value=&quot;258&quot;/&gt;&lt;/object&gt;&lt;object type=&quot;3&quot; unique_id=&quot;11041&quot;&gt;&lt;property id=&quot;20148&quot; value=&quot;5&quot;/&gt;&lt;property id=&quot;20300&quot; value=&quot;Slide 12 - &amp;quot;Preparing the Petition&amp;quot;&quot;/&gt;&lt;property id=&quot;20307&quot; value=&quot;327&quot;/&gt;&lt;/object&gt;&lt;object type=&quot;3&quot; unique_id=&quot;11042&quot;&gt;&lt;property id=&quot;20148&quot; value=&quot;5&quot;/&gt;&lt;property id=&quot;20300&quot; value=&quot;Slide 13 - &amp;quot;Why get a Discharge?&amp;quot;&quot;/&gt;&lt;property id=&quot;20307&quot; value=&quot;282&quot;/&gt;&lt;/object&gt;&lt;object type=&quot;3&quot; unique_id=&quot;11043&quot;&gt;&lt;property id=&quot;20148&quot; value=&quot;5&quot;/&gt;&lt;property id=&quot;20300&quot; value=&quot;Slide 14 - &amp;quot;How long must my plan be?&amp;quot;&quot;/&gt;&lt;property id=&quot;20307&quot; value=&quot;261&quot;/&gt;&lt;/object&gt;&lt;object type=&quot;3&quot; unique_id=&quot;11044&quot;&gt;&lt;property id=&quot;20148&quot; value=&quot;5&quot;/&gt;&lt;property id=&quot;20300&quot; value=&quot;Slide 15 - &amp;quot;Reviewing Expenses&amp;quot;&quot;/&gt;&lt;property id=&quot;20307&quot; value=&quot;279&quot;/&gt;&lt;/object&gt;&lt;object type=&quot;3&quot; unique_id=&quot;11045&quot;&gt;&lt;property id=&quot;20148&quot; value=&quot;5&quot;/&gt;&lt;property id=&quot;20300&quot; value=&quot;Slide 16 - &amp;quot;Calculating the Plan Payment&amp;amp;#x09;&amp;quot;&quot;/&gt;&lt;property id=&quot;20307&quot; value=&quot;304&quot;/&gt;&lt;/object&gt;&lt;object type=&quot;3&quot; unique_id=&quot;11046&quot;&gt;&lt;property id=&quot;20148&quot; value=&quot;5&quot;/&gt;&lt;property id=&quot;20300&quot; value=&quot;Slide 17 - &amp;quot;Plan Payments&amp;quot;&quot;/&gt;&lt;property id=&quot;20307&quot; value=&quot;305&quot;/&gt;&lt;/object&gt;&lt;object type=&quot;3&quot; unique_id=&quot;11047&quot;&gt;&lt;property id=&quot;20148&quot; value=&quot;5&quot;/&gt;&lt;property id=&quot;20300&quot; value=&quot;Slide 18 - &amp;quot;Prior to the 341 &amp;amp; Confirmation&amp;quot;&quot;/&gt;&lt;property id=&quot;20307&quot; value=&quot;306&quot;/&gt;&lt;/object&gt;&lt;object type=&quot;3&quot; unique_id=&quot;11048&quot;&gt;&lt;property id=&quot;20148&quot; value=&quot;5&quot;/&gt;&lt;property id=&quot;20300&quot; value=&quot;Slide 19 - &amp;quot;At the 341 hearing &amp;quot;&quot;/&gt;&lt;property id=&quot;20307&quot; value=&quot;307&quot;/&gt;&lt;/object&gt;&lt;object type=&quot;3&quot; unique_id=&quot;11049&quot;&gt;&lt;property id=&quot;20148&quot; value=&quot;5&quot;/&gt;&lt;property id=&quot;20300&quot; value=&quot;Slide 20 - &amp;quot;The Trustee’s recommendation&amp;quot;&quot;/&gt;&lt;property id=&quot;20307&quot; value=&quot;308&quot;/&gt;&lt;/object&gt;&lt;object type=&quot;3&quot; unique_id=&quot;11050&quot;&gt;&lt;property id=&quot;20148&quot; value=&quot;5&quot;/&gt;&lt;property id=&quot;20300&quot; value=&quot;Slide 21 - &amp;quot;The Schedule of Allowed Claims&amp;quot;&quot;/&gt;&lt;property id=&quot;20307&quot; value=&quot;309&quot;/&gt;&lt;/object&gt;&lt;object type=&quot;3&quot; unique_id=&quot;11051&quot;&gt;&lt;property id=&quot;20148&quot; value=&quot;5&quot;/&gt;&lt;property id=&quot;20300&quot; value=&quot;Slide 22 - &amp;quot;Reviewing your SAC with the Lawyer&amp;quot;&quot;/&gt;&lt;property id=&quot;20307&quot; value=&quot;317&quot;/&gt;&lt;/object&gt;&lt;object type=&quot;3&quot; unique_id=&quot;11052&quot;&gt;&lt;property id=&quot;20148&quot; value=&quot;5&quot;/&gt;&lt;property id=&quot;20300&quot; value=&quot;Slide 23 - &amp;quot;After confirmation &amp;amp;#x09;&amp;quot;&quot;/&gt;&lt;property id=&quot;20307&quot; value=&quot;310&quot;/&gt;&lt;/object&gt;&lt;object type=&quot;3&quot; unique_id=&quot;11053&quot;&gt;&lt;property id=&quot;20148&quot; value=&quot;5&quot;/&gt;&lt;property id=&quot;20300&quot; value=&quot;Slide 24 - &amp;quot;Attorney Fees&amp;quot;&quot;/&gt;&lt;property id=&quot;20307&quot; value=&quot;311&quot;/&gt;&lt;/object&gt;&lt;object type=&quot;3&quot; unique_id=&quot;11054&quot;&gt;&lt;property id=&quot;20148&quot; value=&quot;5&quot;/&gt;&lt;property id=&quot;20300&quot; value=&quot;Slide 25 - &amp;quot;Motions to Show Cause&amp;quot;&quot;/&gt;&lt;property id=&quot;20307&quot; value=&quot;312&quot;/&gt;&lt;/object&gt;&lt;object type=&quot;3&quot; unique_id=&quot;11055&quot;&gt;&lt;property id=&quot;20148&quot; value=&quot;5&quot;/&gt;&lt;property id=&quot;20300&quot; value=&quot;Slide 26 - &amp;quot;Show Cause Motions&amp;quot;&quot;/&gt;&lt;property id=&quot;20307&quot; value=&quot;325&quot;/&gt;&lt;/object&gt;&lt;object type=&quot;3&quot; unique_id=&quot;11056&quot;&gt;&lt;property id=&quot;20148&quot; value=&quot;5&quot;/&gt;&lt;property id=&quot;20300&quot; value=&quot;Slide 27 - &amp;quot;Show Cause Motions&amp;quot;&quot;/&gt;&lt;property id=&quot;20307&quot; value=&quot;326&quot;/&gt;&lt;/object&gt;&lt;object type=&quot;3&quot; unique_id=&quot;11057&quot;&gt;&lt;property id=&quot;20148&quot; value=&quot;5&quot;/&gt;&lt;property id=&quot;20300&quot; value=&quot;Slide 28 - &amp;quot;Motions for Relief from stay&amp;quot;&quot;/&gt;&lt;property id=&quot;20307&quot; value=&quot;314&quot;/&gt;&lt;/object&gt;&lt;object type=&quot;3&quot; unique_id=&quot;11058&quot;&gt;&lt;property id=&quot;20148&quot; value=&quot;5&quot;/&gt;&lt;property id=&quot;20300&quot; value=&quot;Slide 29 - &amp;quot;Motions for Relief from Stay&amp;quot;&quot;/&gt;&lt;property id=&quot;20307&quot; value=&quot;315&quot;/&gt;&lt;/object&gt;&lt;object type=&quot;3&quot; unique_id=&quot;11059&quot;&gt;&lt;property id=&quot;20148&quot; value=&quot;5&quot;/&gt;&lt;property id=&quot;20300&quot; value=&quot;Slide 30 - &amp;quot;Payment Suspensions&amp;quot;&quot;/&gt;&lt;property id=&quot;20307&quot; value=&quot;316&quot;/&gt;&lt;/object&gt;&lt;object type=&quot;3&quot; unique_id=&quot;11060&quot;&gt;&lt;property id=&quot;20148&quot; value=&quot;5&quot;/&gt;&lt;property id=&quot;20300&quot; value=&quot;Slide 31 - &amp;quot;Payment Modifications&amp;#x0D;&amp;#x0A;&amp;quot;&quot;/&gt;&lt;property id=&quot;20307&quot; value=&quot;318&quot;/&gt;&lt;/object&gt;&lt;object type=&quot;3&quot; unique_id=&quot;11061&quot;&gt;&lt;property id=&quot;20148&quot; value=&quot;5&quot;/&gt;&lt;property id=&quot;20300&quot; value=&quot;Slide 32 - &amp;quot;Early Repayments&amp;quot;&quot;/&gt;&lt;property id=&quot;20307&quot; value=&quot;319&quot;/&gt;&lt;/object&gt;&lt;object type=&quot;3&quot; unique_id=&quot;11062&quot;&gt;&lt;property id=&quot;20148&quot; value=&quot;5&quot;/&gt;&lt;property id=&quot;20300&quot; value=&quot;Slide 33 - &amp;quot;Early Repayment&amp;amp;#x09;&amp;quot;&quot;/&gt;&lt;property id=&quot;20307&quot; value=&quot;320&quot;/&gt;&lt;/object&gt;&lt;object type=&quot;3&quot; unique_id=&quot;11063&quot;&gt;&lt;property id=&quot;20148&quot; value=&quot;5&quot;/&gt;&lt;property id=&quot;20300&quot; value=&quot;Slide 34 - &amp;quot;Motions to Borrow Money&amp;quot;&quot;/&gt;&lt;property id=&quot;20307&quot; value=&quot;321&quot;/&gt;&lt;/object&gt;&lt;object type=&quot;3&quot; unique_id=&quot;11064&quot;&gt;&lt;property id=&quot;20148&quot; value=&quot;5&quot;/&gt;&lt;property id=&quot;20300&quot; value=&quot;Slide 35 - &amp;quot;Refinancing a Mortgage or Buying a Home&amp;quot;&quot;/&gt;&lt;property id=&quot;20307&quot; value=&quot;322&quot;/&gt;&lt;/object&gt;&lt;object type=&quot;3&quot; unique_id=&quot;11065&quot;&gt;&lt;property id=&quot;20148&quot; value=&quot;5&quot;/&gt;&lt;property id=&quot;20300&quot; value=&quot;Slide 36 - &amp;quot;Finishing the Post 2005 Plan&amp;quot;&quot;/&gt;&lt;property id=&quot;20307&quot; value=&quot;323&quot;/&gt;&lt;/object&gt;&lt;object type=&quot;3&quot; unique_id=&quot;11066&quot;&gt;&lt;property id=&quot;20148&quot; value=&quot;5&quot;/&gt;&lt;property id=&quot;20300&quot; value=&quot;Slide 37 - &amp;quot;Advantages of a Chapter 13&amp;quot;&quot;/&gt;&lt;property id=&quot;20307&quot; value=&quot;273&quot;/&gt;&lt;/object&gt;&lt;object type=&quot;3&quot; unique_id=&quot;11067&quot;&gt;&lt;property id=&quot;20148&quot; value=&quot;5&quot;/&gt;&lt;property id=&quot;20300&quot; value=&quot;Slide 38 - &amp;quot;More Advantages of a 13&amp;quot;&quot;/&gt;&lt;property id=&quot;20307&quot; value=&quot;274&quot;/&gt;&lt;/object&gt;&lt;object type=&quot;3&quot; unique_id=&quot;11068&quot;&gt;&lt;property id=&quot;20148&quot; value=&quot;5&quot;/&gt;&lt;property id=&quot;20300&quot; value=&quot;Slide 40 - &amp;quot;Disadvantages of a Chapter 13&amp;quot;&quot;/&gt;&lt;property id=&quot;20307&quot; value=&quot;275&quot;/&gt;&lt;/object&gt;&lt;object type=&quot;3&quot; unique_id=&quot;11069&quot;&gt;&lt;property id=&quot;20148&quot; value=&quot;5&quot;/&gt;&lt;property id=&quot;20300&quot; value=&quot;Slide 42 - &amp;quot;If you filed a Chapter 13 previously&amp;quot;&quot;/&gt;&lt;property id=&quot;20307&quot; value=&quot;281&quot;/&gt;&lt;/object&gt;&lt;object type=&quot;3&quot; unique_id=&quot;11070&quot;&gt;&lt;property id=&quot;20148&quot; value=&quot;5&quot;/&gt;&lt;property id=&quot;20300&quot; value=&quot;Slide 43 - &amp;quot;If filed Chapter 7 previously&amp;quot;&quot;/&gt;&lt;property id=&quot;20307&quot; value=&quot;280&quot;/&gt;&lt;/object&gt;&lt;object type=&quot;3&quot; unique_id=&quot;11071&quot;&gt;&lt;property id=&quot;20148&quot; value=&quot;5&quot;/&gt;&lt;property id=&quot;20300&quot; value=&quot;Slide 44 - &amp;quot;Contact Us&amp;quot;&quot;/&gt;&lt;property id=&quot;20307&quot; value=&quot;297&quot;/&gt;&lt;/object&gt;&lt;object type=&quot;3&quot; unique_id=&quot;11424&quot;&gt;&lt;property id=&quot;20148&quot; value=&quot;5&quot;/&gt;&lt;property id=&quot;20300&quot; value=&quot;Slide 39 - &amp;quot;Other Advantages of a 13&amp;quot;&quot;/&gt;&lt;property id=&quot;20307&quot; value=&quot;328&quot;/&gt;&lt;/object&gt;&lt;object type=&quot;3&quot; unique_id=&quot;11425&quot;&gt;&lt;property id=&quot;20148&quot; value=&quot;5&quot;/&gt;&lt;property id=&quot;20300&quot; value=&quot;Slide 41 - &amp;quot;Modifying secured creditors &amp;quot;&quot;/&gt;&lt;property id=&quot;20307&quot; value=&quot;329&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wilight">
  <a:themeElements>
    <a:clrScheme name="Twilight">
      <a:dk1>
        <a:sysClr val="windowText" lastClr="000000"/>
      </a:dk1>
      <a:lt1>
        <a:sysClr val="window" lastClr="FFFFFF"/>
      </a:lt1>
      <a:dk2>
        <a:srgbClr val="461455"/>
      </a:dk2>
      <a:lt2>
        <a:srgbClr val="FFFFD2"/>
      </a:lt2>
      <a:accent1>
        <a:srgbClr val="B94B2D"/>
      </a:accent1>
      <a:accent2>
        <a:srgbClr val="B95F91"/>
      </a:accent2>
      <a:accent3>
        <a:srgbClr val="C8AF3C"/>
      </a:accent3>
      <a:accent4>
        <a:srgbClr val="78AA64"/>
      </a:accent4>
      <a:accent5>
        <a:srgbClr val="8264AA"/>
      </a:accent5>
      <a:accent6>
        <a:srgbClr val="D29B46"/>
      </a:accent6>
      <a:hlink>
        <a:srgbClr val="E4BDEF"/>
      </a:hlink>
      <a:folHlink>
        <a:srgbClr val="FEA3FF"/>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75000"/>
                <a:satMod val="105000"/>
              </a:schemeClr>
              <a:schemeClr val="phClr">
                <a:tint val="90000"/>
                <a:satMod val="200000"/>
              </a:schemeClr>
            </a:duotone>
          </a:blip>
          <a:tile tx="0" ty="0" sx="120000" sy="12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Twilight</Template>
  <TotalTime>5925</TotalTime>
  <Words>4077</Words>
  <Application>Microsoft Office PowerPoint</Application>
  <PresentationFormat>On-screen Show (4:3)</PresentationFormat>
  <Paragraphs>268</Paragraphs>
  <Slides>44</Slides>
  <Notes>44</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Twilight</vt:lpstr>
      <vt:lpstr>Chapter 13  Step-by-Step</vt:lpstr>
      <vt:lpstr>Objectives</vt:lpstr>
      <vt:lpstr>The Chapter 13 Trustee’ Role</vt:lpstr>
      <vt:lpstr>When must I file A Chapter 13?</vt:lpstr>
      <vt:lpstr>Super Discharge</vt:lpstr>
      <vt:lpstr>What docs do you need</vt:lpstr>
      <vt:lpstr>What other Documents will I need? </vt:lpstr>
      <vt:lpstr>What is done immediately after filing</vt:lpstr>
      <vt:lpstr>Red Flag Expenses</vt:lpstr>
      <vt:lpstr>Your Plan Must</vt:lpstr>
      <vt:lpstr>Our Website Has Tools to Help </vt:lpstr>
      <vt:lpstr>Preparing the Petition</vt:lpstr>
      <vt:lpstr>Why get a Discharge?</vt:lpstr>
      <vt:lpstr>How long must my plan be?</vt:lpstr>
      <vt:lpstr>Reviewing Expenses</vt:lpstr>
      <vt:lpstr>Calculating the Plan Payment </vt:lpstr>
      <vt:lpstr>Plan Payments</vt:lpstr>
      <vt:lpstr>Prior to the 341 &amp; Confirmation</vt:lpstr>
      <vt:lpstr>At the 341 hearing </vt:lpstr>
      <vt:lpstr>The Trustee’s recommendation</vt:lpstr>
      <vt:lpstr>The Schedule of Allowed Claims</vt:lpstr>
      <vt:lpstr>Reviewing your SAC with the Lawyer</vt:lpstr>
      <vt:lpstr>After confirmation  </vt:lpstr>
      <vt:lpstr>Attorney Fees</vt:lpstr>
      <vt:lpstr>Motions to Show Cause</vt:lpstr>
      <vt:lpstr>Show Cause Motions</vt:lpstr>
      <vt:lpstr>Show Cause Motions</vt:lpstr>
      <vt:lpstr>Motions for Relief from stay</vt:lpstr>
      <vt:lpstr>Motions for Relief from Stay</vt:lpstr>
      <vt:lpstr>Payment Suspensions</vt:lpstr>
      <vt:lpstr>Payment Modifications </vt:lpstr>
      <vt:lpstr>Early Repayments</vt:lpstr>
      <vt:lpstr>Early Repayment </vt:lpstr>
      <vt:lpstr>Motions to Borrow Money</vt:lpstr>
      <vt:lpstr>Refinancing a Mortgage or Buying a Home</vt:lpstr>
      <vt:lpstr>Finishing the Post 2005 Plan</vt:lpstr>
      <vt:lpstr>Advantages of a Chapter 13</vt:lpstr>
      <vt:lpstr>More Advantages of a 13</vt:lpstr>
      <vt:lpstr>Other Advantages of a 13</vt:lpstr>
      <vt:lpstr>Disadvantages of a Chapter 13</vt:lpstr>
      <vt:lpstr>Modifying secured creditors </vt:lpstr>
      <vt:lpstr>If you filed a Chapter 13 previously</vt:lpstr>
      <vt:lpstr>If filed Chapter 7 previously</vt:lpstr>
      <vt:lpstr>Contact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Louisville Kentucky Bankruptcy Chapter 13;</dc:title>
  <dc:subject>Louisville Kentucky Bankruptcy Chapter 13;</dc:subject>
  <dc:creator>Nick C. Thompson</dc:creator>
  <cp:keywords>Louisville Kentucky Bankruptcy Chapter 13</cp:keywords>
  <cp:lastModifiedBy>Nick C. Thompson</cp:lastModifiedBy>
  <cp:revision>476</cp:revision>
  <dcterms:created xsi:type="dcterms:W3CDTF">2008-05-28T00:38:57Z</dcterms:created>
  <dcterms:modified xsi:type="dcterms:W3CDTF">2009-05-07T10:12:31Z</dcterms:modified>
</cp:coreProperties>
</file>