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1" r:id="rId3"/>
    <p:sldId id="282" r:id="rId4"/>
    <p:sldId id="285" r:id="rId5"/>
    <p:sldId id="284" r:id="rId6"/>
    <p:sldId id="283" r:id="rId7"/>
    <p:sldId id="304" r:id="rId8"/>
    <p:sldId id="286" r:id="rId9"/>
    <p:sldId id="290" r:id="rId10"/>
    <p:sldId id="289" r:id="rId11"/>
    <p:sldId id="288" r:id="rId12"/>
    <p:sldId id="287" r:id="rId13"/>
    <p:sldId id="301" r:id="rId14"/>
    <p:sldId id="302" r:id="rId15"/>
    <p:sldId id="303" r:id="rId16"/>
    <p:sldId id="299" r:id="rId17"/>
    <p:sldId id="298" r:id="rId18"/>
    <p:sldId id="297" r:id="rId19"/>
    <p:sldId id="296" r:id="rId20"/>
    <p:sldId id="295" r:id="rId21"/>
    <p:sldId id="294" r:id="rId22"/>
    <p:sldId id="293" r:id="rId23"/>
    <p:sldId id="300" r:id="rId24"/>
    <p:sldId id="292" r:id="rId25"/>
    <p:sldId id="280"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2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7840" cy="466438"/>
          </a:xfrm>
          <a:prstGeom prst="rect">
            <a:avLst/>
          </a:prstGeom>
          <a:noFill/>
          <a:ln>
            <a:noFill/>
          </a:ln>
        </p:spPr>
        <p:txBody>
          <a:bodyPr vert="horz" wrap="square" lIns="93177" tIns="46589" rIns="93177" bIns="46589" anchor="t" anchorCtr="0" compatLnSpc="1">
            <a:noAutofit/>
          </a:bodyPr>
          <a:lstStyle>
            <a:lvl1pPr marL="0" marR="0" lvl="0" indent="0" algn="l" defTabSz="931774"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970933" y="0"/>
            <a:ext cx="3037840" cy="466438"/>
          </a:xfrm>
          <a:prstGeom prst="rect">
            <a:avLst/>
          </a:prstGeom>
          <a:noFill/>
          <a:ln>
            <a:noFill/>
          </a:ln>
        </p:spPr>
        <p:txBody>
          <a:bodyPr vert="horz" wrap="square" lIns="93177" tIns="46589" rIns="93177" bIns="46589" anchor="t" anchorCtr="0" compatLnSpc="1">
            <a:noAutofit/>
          </a:bodyPr>
          <a:lstStyle>
            <a:lvl1pPr marL="0" marR="0" lvl="0" indent="0" algn="r" defTabSz="931774"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5CE00635-5A65-4F38-9E44-214C076761BB}" type="datetime1">
              <a:rPr lang="en-US"/>
              <a:pPr lvl="0"/>
              <a:t>10/31/2016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01040" y="4473891"/>
            <a:ext cx="5608320" cy="3660458"/>
          </a:xfrm>
          <a:prstGeom prst="rect">
            <a:avLst/>
          </a:prstGeom>
          <a:noFill/>
          <a:ln>
            <a:noFill/>
          </a:ln>
        </p:spPr>
        <p:txBody>
          <a:bodyPr vert="horz" wrap="square" lIns="93177" tIns="46589" rIns="93177" bIns="46589"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29962"/>
            <a:ext cx="3037840" cy="466438"/>
          </a:xfrm>
          <a:prstGeom prst="rect">
            <a:avLst/>
          </a:prstGeom>
          <a:noFill/>
          <a:ln>
            <a:noFill/>
          </a:ln>
        </p:spPr>
        <p:txBody>
          <a:bodyPr vert="horz" wrap="square" lIns="93177" tIns="46589" rIns="93177" bIns="46589" anchor="b" anchorCtr="0" compatLnSpc="1">
            <a:noAutofit/>
          </a:bodyPr>
          <a:lstStyle>
            <a:lvl1pPr marL="0" marR="0" lvl="0" indent="0" algn="l" defTabSz="931774"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970933" y="8829962"/>
            <a:ext cx="3037840" cy="466438"/>
          </a:xfrm>
          <a:prstGeom prst="rect">
            <a:avLst/>
          </a:prstGeom>
          <a:noFill/>
          <a:ln>
            <a:noFill/>
          </a:ln>
        </p:spPr>
        <p:txBody>
          <a:bodyPr vert="horz" wrap="square" lIns="93177" tIns="46589" rIns="93177" bIns="46589" anchor="b" anchorCtr="0" compatLnSpc="1">
            <a:noAutofit/>
          </a:bodyPr>
          <a:lstStyle>
            <a:lvl1pPr marL="0" marR="0" lvl="0" indent="0" algn="r" defTabSz="931774"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3F0C7338-95BE-4E3F-BA5B-936AAC09FDB8}" type="slidenum">
              <a:t>‹#›</a:t>
            </a:fld>
            <a:endParaRPr lang="en-US"/>
          </a:p>
        </p:txBody>
      </p:sp>
    </p:spTree>
    <p:extLst>
      <p:ext uri="{BB962C8B-B14F-4D97-AF65-F5344CB8AC3E}">
        <p14:creationId xmlns:p14="http://schemas.microsoft.com/office/powerpoint/2010/main" val="8688247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a:spLocks noGrp="1"/>
          </p:cNvSpPr>
          <p:nvPr>
            <p:ph type="sldNum" sz="quarter" idx="8"/>
          </p:nvPr>
        </p:nvSpPr>
        <p:spPr/>
        <p:txBody>
          <a:bodyPr/>
          <a:lstStyle/>
          <a:p>
            <a:pPr lvl="0"/>
            <a:fld id="{D74C5F40-69AA-43C2-B765-76419F7AA5ED}" type="slidenum">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EF2E78F9-29DA-4E61-AE92-6679934ECCBC}" type="datetime1">
              <a:rPr lang="en-US"/>
              <a:pPr lvl="0"/>
              <a:t>10/31/2016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2C1AB0DC-7359-4E4A-991D-AB0D71D1B14F}" type="slidenum">
              <a:t>‹#›</a:t>
            </a:fld>
            <a:endParaRPr lang="en-US"/>
          </a:p>
        </p:txBody>
      </p:sp>
    </p:spTree>
    <p:extLst>
      <p:ext uri="{BB962C8B-B14F-4D97-AF65-F5344CB8AC3E}">
        <p14:creationId xmlns:p14="http://schemas.microsoft.com/office/powerpoint/2010/main" val="419680149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5560968-A523-4B86-A091-E4531477DE66}" type="datetime1">
              <a:rPr lang="en-US"/>
              <a:pPr lvl="0"/>
              <a:t>10/31/2016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B33EDED0-FA36-40DE-9236-A6EEACB13810}" type="slidenum">
              <a:t>‹#›</a:t>
            </a:fld>
            <a:endParaRPr lang="en-US"/>
          </a:p>
        </p:txBody>
      </p:sp>
    </p:spTree>
    <p:extLst>
      <p:ext uri="{BB962C8B-B14F-4D97-AF65-F5344CB8AC3E}">
        <p14:creationId xmlns:p14="http://schemas.microsoft.com/office/powerpoint/2010/main" val="247191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3AB72515-367F-49B1-A834-73D0FB1E6C3A}" type="datetime1">
              <a:rPr lang="en-US"/>
              <a:pPr lvl="0"/>
              <a:t>10/31/2016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325A1AC3-28D2-43A7-B513-782DB9437130}" type="slidenum">
              <a:t>‹#›</a:t>
            </a:fld>
            <a:endParaRPr lang="en-US"/>
          </a:p>
        </p:txBody>
      </p:sp>
    </p:spTree>
    <p:extLst>
      <p:ext uri="{BB962C8B-B14F-4D97-AF65-F5344CB8AC3E}">
        <p14:creationId xmlns:p14="http://schemas.microsoft.com/office/powerpoint/2010/main" val="217477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A41CD5B-15E4-44BB-A922-6DFDEC6C98E5}" type="datetime1">
              <a:rPr lang="en-US"/>
              <a:pPr lvl="0"/>
              <a:t>10/31/2016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887AF61-1EB6-4757-ADC3-BAF05CD0F32E}" type="slidenum">
              <a:t>‹#›</a:t>
            </a:fld>
            <a:endParaRPr lang="en-US"/>
          </a:p>
        </p:txBody>
      </p:sp>
    </p:spTree>
    <p:extLst>
      <p:ext uri="{BB962C8B-B14F-4D97-AF65-F5344CB8AC3E}">
        <p14:creationId xmlns:p14="http://schemas.microsoft.com/office/powerpoint/2010/main" val="116278666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8A5F19F9-EF2E-4636-8365-2563617338B6}" type="datetime1">
              <a:rPr lang="en-US"/>
              <a:pPr lvl="0"/>
              <a:t>10/31/2016</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F8D2E91-1C16-426B-835E-21F51249D98C}" type="slidenum">
              <a:t>‹#›</a:t>
            </a:fld>
            <a:endParaRPr lang="en-US"/>
          </a:p>
        </p:txBody>
      </p:sp>
    </p:spTree>
    <p:extLst>
      <p:ext uri="{BB962C8B-B14F-4D97-AF65-F5344CB8AC3E}">
        <p14:creationId xmlns:p14="http://schemas.microsoft.com/office/powerpoint/2010/main" val="18790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8B8438E0-0701-4225-9F40-612E46685AC0}" type="datetime1">
              <a:rPr lang="en-US"/>
              <a:pPr lvl="0"/>
              <a:t>10/31/2016</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57B48973-E941-4250-8287-792A37C66B3F}" type="slidenum">
              <a:t>‹#›</a:t>
            </a:fld>
            <a:endParaRPr lang="en-US"/>
          </a:p>
        </p:txBody>
      </p:sp>
    </p:spTree>
    <p:extLst>
      <p:ext uri="{BB962C8B-B14F-4D97-AF65-F5344CB8AC3E}">
        <p14:creationId xmlns:p14="http://schemas.microsoft.com/office/powerpoint/2010/main" val="280494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DC191A51-3967-4EA7-96EE-FA041D70D144}" type="datetime1">
              <a:rPr lang="en-US"/>
              <a:pPr lvl="0"/>
              <a:t>10/31/2016</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5102356C-2FAA-4804-B16A-65A593A84F22}" type="slidenum">
              <a:t>‹#›</a:t>
            </a:fld>
            <a:endParaRPr lang="en-US"/>
          </a:p>
        </p:txBody>
      </p:sp>
    </p:spTree>
    <p:extLst>
      <p:ext uri="{BB962C8B-B14F-4D97-AF65-F5344CB8AC3E}">
        <p14:creationId xmlns:p14="http://schemas.microsoft.com/office/powerpoint/2010/main" val="35121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2AB42624-631B-4EF9-821F-944F40A8AA73}" type="datetime1">
              <a:rPr lang="en-US"/>
              <a:pPr lvl="0"/>
              <a:t>10/31/2016</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C7646482-8048-4090-817C-D5612E1DB7DE}" type="slidenum">
              <a:t>‹#›</a:t>
            </a:fld>
            <a:endParaRPr lang="en-US"/>
          </a:p>
        </p:txBody>
      </p:sp>
    </p:spTree>
    <p:extLst>
      <p:ext uri="{BB962C8B-B14F-4D97-AF65-F5344CB8AC3E}">
        <p14:creationId xmlns:p14="http://schemas.microsoft.com/office/powerpoint/2010/main" val="375861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7532CF0A-05F2-4CB3-A6C5-E6214A59CD3D}" type="datetime1">
              <a:rPr lang="en-US"/>
              <a:pPr lvl="0"/>
              <a:t>10/31/2016</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46417484-7D8C-4825-9A31-203B61F1CB02}" type="slidenum">
              <a:t>‹#›</a:t>
            </a:fld>
            <a:endParaRPr lang="en-US"/>
          </a:p>
        </p:txBody>
      </p:sp>
    </p:spTree>
    <p:extLst>
      <p:ext uri="{BB962C8B-B14F-4D97-AF65-F5344CB8AC3E}">
        <p14:creationId xmlns:p14="http://schemas.microsoft.com/office/powerpoint/2010/main" val="176726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697B8A50-BF34-4657-BE01-7CA7013C39FE}" type="datetime1">
              <a:rPr lang="en-US"/>
              <a:pPr lvl="0"/>
              <a:t>10/31/2016</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F1685E4C-8D1A-4AB2-AE1D-4E1484EAA5DC}" type="slidenum">
              <a:t>‹#›</a:t>
            </a:fld>
            <a:endParaRPr lang="en-US"/>
          </a:p>
        </p:txBody>
      </p:sp>
    </p:spTree>
    <p:extLst>
      <p:ext uri="{BB962C8B-B14F-4D97-AF65-F5344CB8AC3E}">
        <p14:creationId xmlns:p14="http://schemas.microsoft.com/office/powerpoint/2010/main" val="260041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B5BB1022-6E34-45FE-8715-AD47B1025E2D}" type="datetime1">
              <a:rPr lang="en-US"/>
              <a:pPr lvl="0"/>
              <a:t>10/31/2016</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B4644C14-5589-4BBD-9CD7-324C24227954}" type="slidenum">
              <a:t>‹#›</a:t>
            </a:fld>
            <a:endParaRPr lang="en-US"/>
          </a:p>
        </p:txBody>
      </p:sp>
    </p:spTree>
    <p:extLst>
      <p:ext uri="{BB962C8B-B14F-4D97-AF65-F5344CB8AC3E}">
        <p14:creationId xmlns:p14="http://schemas.microsoft.com/office/powerpoint/2010/main" val="211309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D9235E0D-6EAB-49E2-BDAE-8B33E2E31036}" type="datetime1">
              <a:rPr lang="en-US"/>
              <a:pPr lvl="0"/>
              <a:t>10/31/2016</a:t>
            </a:fld>
            <a:endParaRPr lang="en-US"/>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A968B1C5-5692-45C9-B345-CBE597974456}"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sumerfinance.gov/eregulations/1024-2/2015-18239#1024-2-b-Servicer" TargetMode="External"/><Relationship Id="rId2" Type="http://schemas.openxmlformats.org/officeDocument/2006/relationships/hyperlink" Target="http://www.consumerfinance.gov/eregulations/1024-39/2015-18239#1024-39-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consumerfinance.gov/eregulations/1024-2/2015-18239#1024-2-b-HUD" TargetMode="External"/><Relationship Id="rId3" Type="http://schemas.openxmlformats.org/officeDocument/2006/relationships/hyperlink" Target="http://www.consumerfinance.gov/eregulations/1024-39/2015-18239#1024-39-b-1" TargetMode="External"/><Relationship Id="rId7" Type="http://schemas.openxmlformats.org/officeDocument/2006/relationships/hyperlink" Target="http://www.consumerfinance.gov/eregulations/1024-2/2015-18239#1024-2-b-Bureau"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2/2015-18239#1024-2-b-Application" TargetMode="External"/><Relationship Id="rId5" Type="http://schemas.openxmlformats.org/officeDocument/2006/relationships/hyperlink" Target="http://www.consumerfinance.gov/eregulations/1024-31/2015-18239#1024-31-LossMitigationOption" TargetMode="External"/><Relationship Id="rId4" Type="http://schemas.openxmlformats.org/officeDocument/2006/relationships/hyperlink" Target="http://www.consumerfinance.gov/eregulations/1024-40/2015-18239#1024-40-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nsumerfinance.gov/eregulations/1024-39/2015-18239#1024-39-b"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31/2015-18239#1024-31-LossMitigationOption" TargetMode="External"/><Relationship Id="rId5" Type="http://schemas.openxmlformats.org/officeDocument/2006/relationships/hyperlink" Target="http://www.consumerfinance.gov/eregulations/1024-40/2015-18239#1024-40-a-1" TargetMode="External"/><Relationship Id="rId4" Type="http://schemas.openxmlformats.org/officeDocument/2006/relationships/hyperlink" Target="http://www.consumerfinance.gov/eregulations/1024-31/2015-18239#1024-31-Da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merfinance.gov/eregulations/1024-40/2015-18239#1024-40-a" TargetMode="External"/><Relationship Id="rId7" Type="http://schemas.openxmlformats.org/officeDocument/2006/relationships/hyperlink" Target="http://www.consumerfinance.gov/eregulations/1024-41/2015-18239#1024-41"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31/2015-18239#1024-31-LossMitigationApplication" TargetMode="External"/><Relationship Id="rId5" Type="http://schemas.openxmlformats.org/officeDocument/2006/relationships/hyperlink" Target="http://www.consumerfinance.gov/eregulations/1024-31/2015-18239#1024-31-MortgageLoan" TargetMode="External"/><Relationship Id="rId4" Type="http://schemas.openxmlformats.org/officeDocument/2006/relationships/hyperlink" Target="http://www.consumerfinance.gov/eregulations/1024-31/2015-18239#1024-31-LossMitigationOp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onsumerfinance.gov/eregulations/1024-31/2015-18239#1024-31-LossMitigationApplication" TargetMode="External"/><Relationship Id="rId7" Type="http://schemas.openxmlformats.org/officeDocument/2006/relationships/hyperlink" Target="http://www.consumerfinance.gov/eregulations/1024-36/2015-18239#1024-36"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35/2015-18239#1024-35" TargetMode="External"/><Relationship Id="rId5" Type="http://schemas.openxmlformats.org/officeDocument/2006/relationships/hyperlink" Target="http://www.consumerfinance.gov/eregulations/1024-31/2015-18239#1024-31-LossMitigationOption" TargetMode="External"/><Relationship Id="rId4" Type="http://schemas.openxmlformats.org/officeDocument/2006/relationships/hyperlink" Target="http://www.consumerfinance.gov/eregulations/1024-40/2015-18239#1024-40-b-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nsumerfinance.gov/eregulations/1024-2/2015-18239#1024-2-b-Application" TargetMode="External"/><Relationship Id="rId2" Type="http://schemas.openxmlformats.org/officeDocument/2006/relationships/hyperlink" Target="http://www.consumerfinance.gov/eregulations/1024-31/2015-18239#1024-31-LossMitigationApplication" TargetMode="External"/><Relationship Id="rId1" Type="http://schemas.openxmlformats.org/officeDocument/2006/relationships/slideLayout" Target="../slideLayouts/slideLayout2.xml"/><Relationship Id="rId5" Type="http://schemas.openxmlformats.org/officeDocument/2006/relationships/hyperlink" Target="http://www.consumerfinance.gov/eregulations/1024-31/2015-18239#1024-31-LossMitigationOption" TargetMode="External"/><Relationship Id="rId4" Type="http://schemas.openxmlformats.org/officeDocument/2006/relationships/hyperlink" Target="http://www.consumerfinance.gov/eregulations/1024-2/2015-18239#1024-2-b-Service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sumerfinance.gov/eregulations/1024-1/2015-18239#1024-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onsumerfinance.gov/eregulations/1024-37/2015-18239#1024-37-a-1"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5" Type="http://schemas.openxmlformats.org/officeDocument/2006/relationships/hyperlink" Target="http://www.consumerfinance.gov/eregulations/1024-31/2015-18239#1024-31-Day" TargetMode="External"/><Relationship Id="rId4" Type="http://schemas.openxmlformats.org/officeDocument/2006/relationships/hyperlink" Target="http://www.consumerfinance.gov/eregulations/1024-37/2015-18239#1024-37-c-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onsumerfinance.gov/eregulations/1024-31/2015-18239#1024-31-MortgageLoan"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5" Type="http://schemas.openxmlformats.org/officeDocument/2006/relationships/hyperlink" Target="http://www.consumerfinance.gov/eregulations/1024-31/2015-18239#1024-31-TransfereeServicer" TargetMode="External"/><Relationship Id="rId4" Type="http://schemas.openxmlformats.org/officeDocument/2006/relationships/hyperlink" Target="http://www.consumerfinance.gov/eregulations/1024-2/2015-18239#1024-2-b-Servicin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consumerfinance.gov/eregulations/1024-41/2015-18239#1024-41" TargetMode="External"/><Relationship Id="rId3" Type="http://schemas.openxmlformats.org/officeDocument/2006/relationships/hyperlink" Target="http://www.consumerfinance.gov/eregulations/1024-31/2015-18239#1024-31-MortgageLoan" TargetMode="External"/><Relationship Id="rId7" Type="http://schemas.openxmlformats.org/officeDocument/2006/relationships/hyperlink" Target="http://www.consumerfinance.gov/eregulations/1024-35/2015-18239#1024-35" TargetMode="External"/><Relationship Id="rId2" Type="http://schemas.openxmlformats.org/officeDocument/2006/relationships/hyperlink" Target="http://www.consumerfinance.gov/eregulations/1024-2/2015-18239#1024-2-b-Servicer"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17/2015-18239#1024-17-b" TargetMode="External"/><Relationship Id="rId5" Type="http://schemas.openxmlformats.org/officeDocument/2006/relationships/hyperlink" Target="http://www.consumerfinance.gov/eregulations/1024-31/2015-18239#1024-31-Day" TargetMode="External"/><Relationship Id="rId4" Type="http://schemas.openxmlformats.org/officeDocument/2006/relationships/hyperlink" Target="http://www.consumerfinance.gov/eregulations/1024-2/2015-18239#1024-2-b-Servicin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consumerfinance.gov/eregulations/1024-37/2015-18239#1024-37-a-1" TargetMode="External"/><Relationship Id="rId3" Type="http://schemas.openxmlformats.org/officeDocument/2006/relationships/hyperlink" Target="http://www.consumerfinance.gov/eregulations/1024-2/2015-18239#1024-2-b-Servicer" TargetMode="External"/><Relationship Id="rId7" Type="http://schemas.openxmlformats.org/officeDocument/2006/relationships/hyperlink" Target="http://www.consumerfinance.gov/eregulations/1024-17/2015-18239#1024-17-k-5-ii-B" TargetMode="External"/><Relationship Id="rId2" Type="http://schemas.openxmlformats.org/officeDocument/2006/relationships/hyperlink" Target="http://www.consumerfinance.gov/eregulations/1024-41/2013-24521#1024-41-j" TargetMode="External"/><Relationship Id="rId1" Type="http://schemas.openxmlformats.org/officeDocument/2006/relationships/slideLayout" Target="../slideLayouts/slideLayout2.xml"/><Relationship Id="rId6" Type="http://schemas.openxmlformats.org/officeDocument/2006/relationships/hyperlink" Target="http://www.consumerfinance.gov/eregulations/1024-17/2015-18239#1024-17-k-5-i" TargetMode="External"/><Relationship Id="rId5" Type="http://schemas.openxmlformats.org/officeDocument/2006/relationships/hyperlink" Target="http://www.consumerfinance.gov/eregulations/1024-31/2015-18239#1024-31-LossMitigationOption" TargetMode="External"/><Relationship Id="rId10" Type="http://schemas.openxmlformats.org/officeDocument/2006/relationships/hyperlink" Target="http://www.consumerfinance.gov/eregulations/1024-31/2015-18239#1024-31-HazardInsurance" TargetMode="External"/><Relationship Id="rId4" Type="http://schemas.openxmlformats.org/officeDocument/2006/relationships/hyperlink" Target="http://www.consumerfinance.gov/eregulations/1024-41/2015-18239#1024-41-f-1" TargetMode="External"/><Relationship Id="rId9" Type="http://schemas.openxmlformats.org/officeDocument/2006/relationships/hyperlink" Target="http://www.consumerfinance.gov/eregulations/1024-17/2015-18239#1024-17-b-EscrowAccoun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bankruptcy-divorce.com/" TargetMode="External"/><Relationship Id="rId2" Type="http://schemas.openxmlformats.org/officeDocument/2006/relationships/hyperlink" Target="mailto:Office@Bankruptcy-Divorc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ederalregister.gov/select-citation/2013/10/23/12-CFR-1024"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consumerfinance.gov/about-us/newsroom/consumer-financial-protection-bureau-supervision-finds-mortgage-servicers-ongoing-technology-failures-and-process-breakdowns-trigger-rule-violati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sumerfinance.gov/eregulations/1024-2/2015-18239#1024-2-b-Servicer" TargetMode="External"/><Relationship Id="rId2" Type="http://schemas.openxmlformats.org/officeDocument/2006/relationships/hyperlink" Target="http://www.consumerfinance.gov/eregulations/1024-41/2015-18239#1024-41" TargetMode="External"/><Relationship Id="rId1" Type="http://schemas.openxmlformats.org/officeDocument/2006/relationships/slideLayout" Target="../slideLayouts/slideLayout2.xml"/><Relationship Id="rId5" Type="http://schemas.openxmlformats.org/officeDocument/2006/relationships/hyperlink" Target="http://www.consumerfinance.gov/eregulations/1024-31/2015-18239#1024-31-LossMitigationOption" TargetMode="External"/><Relationship Id="rId4" Type="http://schemas.openxmlformats.org/officeDocument/2006/relationships/hyperlink" Target="http://www.consumerfinance.gov/eregulations/1024-31/2015-18239#1024-31-MortgageLoa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onsumerfinance.gov/privacy/system-records-notices/enforcement-database/" TargetMode="External"/><Relationship Id="rId2" Type="http://schemas.openxmlformats.org/officeDocument/2006/relationships/hyperlink" Target="http://www.consumerfinance.gov/compla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nsumerfinance.gov/eregulations/1026-41/2016-06834#1026-41-a-2" TargetMode="External"/><Relationship Id="rId2" Type="http://schemas.openxmlformats.org/officeDocument/2006/relationships/hyperlink" Target="http://www.consumerfinance.gov/eregulations/1026-41/2013-30108_20140118#1026-41-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nsumerfinance.gov/eregulations/1026-36/2013-30108_20140118#1026-36-c-1-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normAutofit fontScale="90000"/>
          </a:bodyPr>
          <a:lstStyle/>
          <a:p>
            <a:r>
              <a:rPr lang="en-US" b="1" dirty="0"/>
              <a:t>Navigating CFPB Mortgage Servicing </a:t>
            </a:r>
            <a:br>
              <a:rPr lang="en-US" b="1" dirty="0"/>
            </a:br>
            <a:endParaRPr lang="en-US" dirty="0"/>
          </a:p>
        </p:txBody>
      </p:sp>
      <p:sp>
        <p:nvSpPr>
          <p:cNvPr id="3" name="Subtitle 2"/>
          <p:cNvSpPr txBox="1">
            <a:spLocks noGrp="1"/>
          </p:cNvSpPr>
          <p:nvPr>
            <p:ph type="subTitle" idx="1"/>
          </p:nvPr>
        </p:nvSpPr>
        <p:spPr>
          <a:xfrm>
            <a:off x="1276712" y="3281488"/>
            <a:ext cx="9145828" cy="1499332"/>
          </a:xfrm>
        </p:spPr>
        <p:txBody>
          <a:bodyPr>
            <a:noAutofit/>
          </a:bodyPr>
          <a:lstStyle/>
          <a:p>
            <a:pPr lvl="0"/>
            <a:endParaRPr lang="en-US" sz="3200" dirty="0"/>
          </a:p>
          <a:p>
            <a:r>
              <a:rPr lang="en-US" b="1" dirty="0"/>
              <a:t>The CFPB Rules Affecting Foreclosure</a:t>
            </a:r>
          </a:p>
          <a:p>
            <a:pPr lvl="0"/>
            <a:r>
              <a:rPr lang="en-US" sz="3200" dirty="0"/>
              <a:t>Nick C Thompson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Early notice of Delinquency by Live and Written Contact 12 § 1024.39(a)</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A monthly statement must contain information about any delinquency when the account becomes 36 days delinquent.  This information must include the date the account became delinquent, the amount to bring the loan current, and the consequences. The servicer is exempt from this section however if the borrower is in bankruptcy or has sent notice under FDCPA section 805(c) (15 U.S.C. 1692c(c).</a:t>
            </a:r>
            <a:endParaRPr lang="en-US" sz="2000" dirty="0"/>
          </a:p>
          <a:p>
            <a:pPr lvl="1"/>
            <a:r>
              <a:rPr lang="en-US" b="1" u="sng" dirty="0">
                <a:hlinkClick r:id="rId2"/>
              </a:rPr>
              <a:t>1024.39(a) Live Contact.</a:t>
            </a:r>
            <a:r>
              <a:rPr lang="en-US" b="1" u="sng" dirty="0"/>
              <a:t> </a:t>
            </a:r>
            <a:r>
              <a:rPr lang="en-US" dirty="0"/>
              <a:t>Live contact. A servicer shall establish or make good faith efforts to establish live contact with a delinquent borrower not later than the 36th day of the borrower's delinquency and, promptly after establishing live contact, inform such borrower about the availability of loss mitigation options if appropriate. </a:t>
            </a:r>
            <a:endParaRPr lang="en-US" sz="1600" dirty="0"/>
          </a:p>
          <a:p>
            <a:pPr lvl="1"/>
            <a:r>
              <a:rPr lang="en-US" dirty="0"/>
              <a:t>Except as otherwise provided in this section, a </a:t>
            </a:r>
            <a:r>
              <a:rPr lang="en-US" dirty="0">
                <a:hlinkClick r:id="rId3"/>
              </a:rPr>
              <a:t>servicer</a:t>
            </a:r>
            <a:r>
              <a:rPr lang="en-US" dirty="0"/>
              <a:t> shall provide to a delinquent borrower a written notice with the information set forth in paragraph (b)(2) of this section not later than the 45th day of the borrower's delinquency. A </a:t>
            </a:r>
            <a:r>
              <a:rPr lang="en-US" dirty="0">
                <a:hlinkClick r:id="rId3"/>
              </a:rPr>
              <a:t>servicer</a:t>
            </a:r>
            <a:r>
              <a:rPr lang="en-US" dirty="0"/>
              <a:t> is not required to provide the written notice more than once during any 180-day period”</a:t>
            </a:r>
            <a:endParaRPr lang="en-US" sz="1600" dirty="0"/>
          </a:p>
          <a:p>
            <a:endParaRPr lang="en-US" dirty="0"/>
          </a:p>
        </p:txBody>
      </p:sp>
    </p:spTree>
    <p:extLst>
      <p:ext uri="{BB962C8B-B14F-4D97-AF65-F5344CB8AC3E}">
        <p14:creationId xmlns:p14="http://schemas.microsoft.com/office/powerpoint/2010/main" val="16662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rPr>
              <a:t>Notice of Foreclosure Alternatives 12 § 1024.39 (b) </a:t>
            </a:r>
            <a:endParaRPr lang="en-US" sz="3600" dirty="0"/>
          </a:p>
        </p:txBody>
      </p:sp>
      <p:sp>
        <p:nvSpPr>
          <p:cNvPr id="3" name="Content Placeholder 2"/>
          <p:cNvSpPr>
            <a:spLocks noGrp="1"/>
          </p:cNvSpPr>
          <p:nvPr>
            <p:ph idx="1"/>
          </p:nvPr>
        </p:nvSpPr>
        <p:spPr>
          <a:xfrm>
            <a:off x="636497" y="1690688"/>
            <a:ext cx="11412068" cy="5019394"/>
          </a:xfrm>
        </p:spPr>
        <p:txBody>
          <a:bodyPr>
            <a:noAutofit/>
          </a:bodyPr>
          <a:lstStyle/>
          <a:p>
            <a:pPr indent="0">
              <a:lnSpc>
                <a:spcPct val="120000"/>
              </a:lnSpc>
              <a:spcBef>
                <a:spcPts val="0"/>
              </a:spcBef>
              <a:buNone/>
            </a:pPr>
            <a:r>
              <a:rPr lang="en-US" sz="1700" b="1" dirty="0"/>
              <a:t>Servicers shall contact a delinquent borrower with a written notice no later than 45 days after delinquency but not more than once within 180 days to include foreclosure options.   </a:t>
            </a:r>
          </a:p>
          <a:p>
            <a:pPr lvl="0" indent="0">
              <a:lnSpc>
                <a:spcPct val="120000"/>
              </a:lnSpc>
              <a:spcBef>
                <a:spcPts val="0"/>
              </a:spcBef>
            </a:pPr>
            <a:r>
              <a:rPr lang="en-US" sz="1700" b="1" dirty="0"/>
              <a:t>WRITTEN </a:t>
            </a:r>
            <a:r>
              <a:rPr lang="en-US" sz="1700" b="1" cap="all" dirty="0"/>
              <a:t>NOTICE REQUIRED.</a:t>
            </a:r>
            <a:r>
              <a:rPr lang="en-US" sz="1700" dirty="0"/>
              <a:t> Except as otherwise provided in this section, a </a:t>
            </a:r>
            <a:r>
              <a:rPr lang="en-US" sz="1700" u="sng" dirty="0">
                <a:hlinkClick r:id="rId2"/>
              </a:rPr>
              <a:t>servicer</a:t>
            </a:r>
            <a:r>
              <a:rPr lang="en-US" sz="1700" dirty="0"/>
              <a:t> shall provide to a delinquent borrower a written notice with the information set forth in paragraph (b)(2) of this section not later than the 45th day of the borrower's delinquency. A </a:t>
            </a:r>
            <a:r>
              <a:rPr lang="en-US" sz="1700" u="sng" dirty="0">
                <a:hlinkClick r:id="rId2"/>
              </a:rPr>
              <a:t>servicer</a:t>
            </a:r>
            <a:r>
              <a:rPr lang="en-US" sz="1700" dirty="0"/>
              <a:t> is not required to provide the written notice more than once during any 180-day period.</a:t>
            </a:r>
          </a:p>
          <a:p>
            <a:pPr indent="0">
              <a:lnSpc>
                <a:spcPct val="120000"/>
              </a:lnSpc>
              <a:spcBef>
                <a:spcPts val="0"/>
              </a:spcBef>
            </a:pPr>
            <a:r>
              <a:rPr lang="en-US" sz="1700" b="1" cap="all" dirty="0"/>
              <a:t>CONTENT OF THE WRITTEN NOTICE. </a:t>
            </a:r>
            <a:r>
              <a:rPr lang="en-US" sz="1700" dirty="0"/>
              <a:t>The notice required by paragraph </a:t>
            </a:r>
            <a:r>
              <a:rPr lang="en-US" sz="1700" dirty="0">
                <a:hlinkClick r:id="rId3"/>
              </a:rPr>
              <a:t>(b)(1)</a:t>
            </a:r>
            <a:r>
              <a:rPr lang="en-US" sz="1700" dirty="0"/>
              <a:t> of this section shall include:</a:t>
            </a:r>
          </a:p>
          <a:p>
            <a:pPr lvl="1" indent="0">
              <a:lnSpc>
                <a:spcPct val="120000"/>
              </a:lnSpc>
              <a:spcBef>
                <a:spcPts val="0"/>
              </a:spcBef>
            </a:pPr>
            <a:r>
              <a:rPr lang="en-US" sz="1700" dirty="0"/>
              <a:t>A statement encouraging the borrower to contact the </a:t>
            </a:r>
            <a:r>
              <a:rPr lang="en-US" sz="1700" dirty="0">
                <a:hlinkClick r:id="rId2"/>
              </a:rPr>
              <a:t>servicer</a:t>
            </a:r>
            <a:r>
              <a:rPr lang="en-US" sz="1700" dirty="0"/>
              <a:t>;</a:t>
            </a:r>
          </a:p>
          <a:p>
            <a:pPr lvl="1" indent="0">
              <a:lnSpc>
                <a:spcPct val="120000"/>
              </a:lnSpc>
              <a:spcBef>
                <a:spcPts val="0"/>
              </a:spcBef>
            </a:pPr>
            <a:r>
              <a:rPr lang="en-US" sz="1700" dirty="0"/>
              <a:t>The telephone number to access </a:t>
            </a:r>
            <a:r>
              <a:rPr lang="en-US" sz="1700" dirty="0">
                <a:hlinkClick r:id="rId2"/>
              </a:rPr>
              <a:t>servicer</a:t>
            </a:r>
            <a:r>
              <a:rPr lang="en-US" sz="1700" dirty="0"/>
              <a:t> personnel assigned pursuant to § </a:t>
            </a:r>
            <a:r>
              <a:rPr lang="en-US" sz="1700" dirty="0">
                <a:hlinkClick r:id="rId4"/>
              </a:rPr>
              <a:t>1024.40(a)</a:t>
            </a:r>
            <a:r>
              <a:rPr lang="en-US" sz="1700" dirty="0"/>
              <a:t> and the </a:t>
            </a:r>
            <a:r>
              <a:rPr lang="en-US" sz="1700" dirty="0">
                <a:hlinkClick r:id="rId2"/>
              </a:rPr>
              <a:t>servicer</a:t>
            </a:r>
            <a:r>
              <a:rPr lang="en-US" sz="1700" dirty="0"/>
              <a:t>'s mailing address;</a:t>
            </a:r>
          </a:p>
          <a:p>
            <a:pPr lvl="1" indent="0">
              <a:lnSpc>
                <a:spcPct val="120000"/>
              </a:lnSpc>
              <a:spcBef>
                <a:spcPts val="0"/>
              </a:spcBef>
            </a:pPr>
            <a:r>
              <a:rPr lang="en-US" sz="1700" dirty="0"/>
              <a:t>If applicable, a statement providing a brief description of examples of </a:t>
            </a:r>
            <a:r>
              <a:rPr lang="en-US" sz="1700" dirty="0">
                <a:hlinkClick r:id="rId5"/>
              </a:rPr>
              <a:t>loss mitigation options</a:t>
            </a:r>
            <a:r>
              <a:rPr lang="en-US" sz="1700" dirty="0"/>
              <a:t> that may be available from the </a:t>
            </a:r>
            <a:r>
              <a:rPr lang="en-US" sz="1700" dirty="0">
                <a:hlinkClick r:id="rId2"/>
              </a:rPr>
              <a:t>servicer</a:t>
            </a:r>
            <a:r>
              <a:rPr lang="en-US" sz="1700" dirty="0"/>
              <a:t>;</a:t>
            </a:r>
          </a:p>
          <a:p>
            <a:pPr lvl="1" indent="0">
              <a:lnSpc>
                <a:spcPct val="120000"/>
              </a:lnSpc>
              <a:spcBef>
                <a:spcPts val="0"/>
              </a:spcBef>
            </a:pPr>
            <a:r>
              <a:rPr lang="en-US" sz="1700" dirty="0"/>
              <a:t>If applicable, either </a:t>
            </a:r>
            <a:r>
              <a:rPr lang="en-US" sz="1700" dirty="0">
                <a:hlinkClick r:id="rId6"/>
              </a:rPr>
              <a:t>application</a:t>
            </a:r>
            <a:r>
              <a:rPr lang="en-US" sz="1700" dirty="0"/>
              <a:t> instructions or a statement informing the borrower how to obtain more information about </a:t>
            </a:r>
            <a:r>
              <a:rPr lang="en-US" sz="1700" dirty="0">
                <a:hlinkClick r:id="rId5"/>
              </a:rPr>
              <a:t>loss mitigation options</a:t>
            </a:r>
            <a:r>
              <a:rPr lang="en-US" sz="1700" dirty="0"/>
              <a:t> from the </a:t>
            </a:r>
            <a:r>
              <a:rPr lang="en-US" sz="1700" dirty="0">
                <a:hlinkClick r:id="rId2"/>
              </a:rPr>
              <a:t>servicer</a:t>
            </a:r>
            <a:r>
              <a:rPr lang="en-US" sz="1700" dirty="0"/>
              <a:t>; and</a:t>
            </a:r>
          </a:p>
          <a:p>
            <a:pPr lvl="1" indent="0">
              <a:lnSpc>
                <a:spcPct val="120000"/>
              </a:lnSpc>
              <a:spcBef>
                <a:spcPts val="0"/>
              </a:spcBef>
            </a:pPr>
            <a:r>
              <a:rPr lang="en-US" sz="1700" dirty="0"/>
              <a:t>The Web site to access either the </a:t>
            </a:r>
            <a:r>
              <a:rPr lang="en-US" sz="1700" dirty="0">
                <a:hlinkClick r:id="rId7"/>
              </a:rPr>
              <a:t>Bureau</a:t>
            </a:r>
            <a:r>
              <a:rPr lang="en-US" sz="1700" dirty="0"/>
              <a:t> list or the </a:t>
            </a:r>
            <a:r>
              <a:rPr lang="en-US" sz="1700" dirty="0">
                <a:hlinkClick r:id="rId8"/>
              </a:rPr>
              <a:t>HUD</a:t>
            </a:r>
            <a:r>
              <a:rPr lang="en-US" sz="1700" dirty="0"/>
              <a:t> list of homeownership counselors or counseling organizations, and the </a:t>
            </a:r>
            <a:r>
              <a:rPr lang="en-US" sz="1700" dirty="0">
                <a:hlinkClick r:id="rId8"/>
              </a:rPr>
              <a:t>HUD</a:t>
            </a:r>
            <a:r>
              <a:rPr lang="en-US" sz="1700" dirty="0"/>
              <a:t> toll-free telephone number to access homeownership counselors or counseling organizations.</a:t>
            </a:r>
          </a:p>
        </p:txBody>
      </p:sp>
    </p:spTree>
    <p:extLst>
      <p:ext uri="{BB962C8B-B14F-4D97-AF65-F5344CB8AC3E}">
        <p14:creationId xmlns:p14="http://schemas.microsoft.com/office/powerpoint/2010/main" val="147976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 1024.40 Continuity of Contact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a:t>A mortgage servicer must implement policies and procedures to ensure borrowers have Continuity of Contact.  In the past a gatekeeper would take the mortgage modification application and then it would go to underwriting.  Often the person taking the application would lose records or fail to maintain the records.  This may have been due to how the process was structured.  The system is very similar to Mortgage Broker or a Mortgage Banker’s application.  </a:t>
            </a:r>
          </a:p>
          <a:p>
            <a:r>
              <a:rPr lang="en-US" dirty="0"/>
              <a:t>The servicer is responsible for having dedicated personnel to assist borrowers in loss mitigation options to avoid foreclosures.  Sometimes referred to as direct, easy, and ongoing access to the employees responsible to assist avoiding foreclosure. The continuity of contact personnel must be able to readily access a borrower’s mortgage loan information necessary to move along the loan modification and the application status along with the account information such as the amount of the delinquency.  This contact must adequately communicate information to the borrower. </a:t>
            </a:r>
          </a:p>
          <a:p>
            <a:endParaRPr lang="en-US" dirty="0"/>
          </a:p>
        </p:txBody>
      </p:sp>
    </p:spTree>
    <p:extLst>
      <p:ext uri="{BB962C8B-B14F-4D97-AF65-F5344CB8AC3E}">
        <p14:creationId xmlns:p14="http://schemas.microsoft.com/office/powerpoint/2010/main" val="395038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12 § 1024.40 Continuity of contact. § a</a:t>
            </a:r>
            <a:br>
              <a:rPr lang="en-US" dirty="0">
                <a:solidFill>
                  <a:schemeClr val="accent1">
                    <a:lumMod val="75000"/>
                  </a:schemeClr>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solidFill>
                <a:schemeClr val="accent1">
                  <a:lumMod val="75000"/>
                </a:schemeClr>
              </a:solidFill>
            </a:endParaRPr>
          </a:p>
        </p:txBody>
      </p:sp>
      <p:sp>
        <p:nvSpPr>
          <p:cNvPr id="3" name="Content Placeholder 2"/>
          <p:cNvSpPr>
            <a:spLocks noGrp="1"/>
          </p:cNvSpPr>
          <p:nvPr>
            <p:ph idx="1"/>
          </p:nvPr>
        </p:nvSpPr>
        <p:spPr>
          <a:xfrm>
            <a:off x="838203" y="1825626"/>
            <a:ext cx="10515600" cy="4723091"/>
          </a:xfrm>
        </p:spPr>
        <p:txBody>
          <a:bodyPr>
            <a:noAutofit/>
          </a:bodyPr>
          <a:lstStyle/>
          <a:p>
            <a:pPr marL="342900" lvl="0" indent="-342900">
              <a:lnSpc>
                <a:spcPct val="107000"/>
              </a:lnSpc>
              <a:spcBef>
                <a:spcPts val="0"/>
              </a:spcBef>
              <a:spcAft>
                <a:spcPts val="1200"/>
              </a:spcAft>
              <a:buFont typeface="+mj-lt"/>
              <a:buAutoNum type="alphaLcPeriod"/>
              <a:tabLst>
                <a:tab pos="457200" algn="l"/>
              </a:tabLst>
            </a:pPr>
            <a:r>
              <a:rPr lang="en-US" sz="1800" b="1" dirty="0">
                <a:solidFill>
                  <a:srgbClr val="101820"/>
                </a:solidFill>
                <a:effectLst/>
                <a:latin typeface="+mn-lt"/>
                <a:ea typeface="Times New Roman" panose="02020603050405020304" pitchFamily="18" charset="0"/>
                <a:cs typeface="Times New Roman" panose="02020603050405020304" pitchFamily="18" charset="0"/>
              </a:rPr>
              <a:t>In general. </a:t>
            </a:r>
            <a:r>
              <a:rPr lang="en-US" sz="1800" dirty="0">
                <a:solidFill>
                  <a:srgbClr val="101820"/>
                </a:solidFill>
                <a:effectLst/>
                <a:latin typeface="+mn-lt"/>
                <a:ea typeface="Times New Roman" panose="02020603050405020304" pitchFamily="18" charset="0"/>
                <a:cs typeface="Times New Roman" panose="02020603050405020304" pitchFamily="18" charset="0"/>
              </a:rPr>
              <a:t>A </a:t>
            </a:r>
            <a:r>
              <a:rPr lang="en-US" sz="1800" dirty="0">
                <a:solidFill>
                  <a:srgbClr val="101820"/>
                </a:solidFill>
                <a:latin typeface="+mn-lt"/>
                <a:ea typeface="Times New Roman" panose="02020603050405020304" pitchFamily="18" charset="0"/>
                <a:cs typeface="Times New Roman" panose="02020603050405020304" pitchFamily="18" charset="0"/>
                <a:hlinkClick r:id="rId2"/>
              </a:rPr>
              <a:t>servicer</a:t>
            </a:r>
            <a:r>
              <a:rPr lang="en-US" sz="1800" dirty="0">
                <a:solidFill>
                  <a:srgbClr val="101820"/>
                </a:solidFill>
                <a:effectLst/>
                <a:latin typeface="+mn-lt"/>
                <a:ea typeface="Times New Roman" panose="02020603050405020304" pitchFamily="18" charset="0"/>
                <a:cs typeface="Times New Roman" panose="02020603050405020304" pitchFamily="18" charset="0"/>
              </a:rPr>
              <a:t> shall maintain policies and procedures that are reasonably designed to achieve the following objectives:</a:t>
            </a:r>
            <a:endParaRPr lang="en-US" sz="1800" dirty="0">
              <a:effectLst/>
              <a:latin typeface="+mn-lt"/>
              <a:ea typeface="Calibri" panose="020F0502020204030204" pitchFamily="34" charset="0"/>
              <a:cs typeface="Times New Roman" panose="02020603050405020304" pitchFamily="18" charset="0"/>
            </a:endParaRPr>
          </a:p>
          <a:p>
            <a:pPr marL="742950" lvl="1" indent="-285750">
              <a:lnSpc>
                <a:spcPct val="107000"/>
              </a:lnSpc>
              <a:spcBef>
                <a:spcPts val="1200"/>
              </a:spcBef>
              <a:spcAft>
                <a:spcPts val="1200"/>
              </a:spcAft>
              <a:buFont typeface="+mj-lt"/>
              <a:buAutoNum type="arabicPeriod"/>
              <a:tabLst>
                <a:tab pos="914400" algn="l"/>
              </a:tabLst>
            </a:pPr>
            <a:r>
              <a:rPr lang="en-US" sz="1800" dirty="0">
                <a:solidFill>
                  <a:srgbClr val="101820"/>
                </a:solidFill>
                <a:effectLst/>
                <a:latin typeface="+mn-lt"/>
                <a:ea typeface="Times New Roman" panose="02020603050405020304" pitchFamily="18" charset="0"/>
                <a:cs typeface="Times New Roman" panose="02020603050405020304" pitchFamily="18" charset="0"/>
              </a:rPr>
              <a:t>Assign personnel to a delinquent borrower by the time the </a:t>
            </a:r>
            <a:r>
              <a:rPr lang="en-US" sz="1800" dirty="0">
                <a:solidFill>
                  <a:srgbClr val="101820"/>
                </a:solidFill>
                <a:latin typeface="+mn-lt"/>
                <a:ea typeface="Times New Roman" panose="02020603050405020304" pitchFamily="18" charset="0"/>
                <a:cs typeface="Times New Roman" panose="02020603050405020304" pitchFamily="18" charset="0"/>
                <a:hlinkClick r:id="rId2"/>
              </a:rPr>
              <a:t>servicer</a:t>
            </a:r>
            <a:r>
              <a:rPr lang="en-US" sz="1800" dirty="0">
                <a:solidFill>
                  <a:srgbClr val="101820"/>
                </a:solidFill>
                <a:effectLst/>
                <a:latin typeface="+mn-lt"/>
                <a:ea typeface="Times New Roman" panose="02020603050405020304" pitchFamily="18" charset="0"/>
                <a:cs typeface="Times New Roman" panose="02020603050405020304" pitchFamily="18" charset="0"/>
              </a:rPr>
              <a:t> provides the borrower with the written notice required by § </a:t>
            </a:r>
            <a:r>
              <a:rPr lang="en-US" sz="1800" dirty="0">
                <a:solidFill>
                  <a:srgbClr val="101820"/>
                </a:solidFill>
                <a:latin typeface="+mn-lt"/>
                <a:ea typeface="Times New Roman" panose="02020603050405020304" pitchFamily="18" charset="0"/>
                <a:cs typeface="Times New Roman" panose="02020603050405020304" pitchFamily="18" charset="0"/>
                <a:hlinkClick r:id="rId3"/>
              </a:rPr>
              <a:t>1024.39(b)</a:t>
            </a:r>
            <a:r>
              <a:rPr lang="en-US" sz="1800" dirty="0">
                <a:solidFill>
                  <a:srgbClr val="101820"/>
                </a:solidFill>
                <a:effectLst/>
                <a:latin typeface="+mn-lt"/>
                <a:ea typeface="Times New Roman" panose="02020603050405020304" pitchFamily="18" charset="0"/>
                <a:cs typeface="Times New Roman" panose="02020603050405020304" pitchFamily="18" charset="0"/>
              </a:rPr>
              <a:t>, but in any event, not later than the 45th </a:t>
            </a:r>
            <a:r>
              <a:rPr lang="en-US" sz="1800" dirty="0">
                <a:solidFill>
                  <a:srgbClr val="101820"/>
                </a:solidFill>
                <a:latin typeface="+mn-lt"/>
                <a:ea typeface="Times New Roman" panose="02020603050405020304" pitchFamily="18" charset="0"/>
                <a:cs typeface="Times New Roman" panose="02020603050405020304" pitchFamily="18" charset="0"/>
                <a:hlinkClick r:id="rId4"/>
              </a:rPr>
              <a:t>day</a:t>
            </a:r>
            <a:r>
              <a:rPr lang="en-US" sz="1800" dirty="0">
                <a:solidFill>
                  <a:srgbClr val="101820"/>
                </a:solidFill>
                <a:effectLst/>
                <a:latin typeface="+mn-lt"/>
                <a:ea typeface="Times New Roman" panose="02020603050405020304" pitchFamily="18" charset="0"/>
                <a:cs typeface="Times New Roman" panose="02020603050405020304" pitchFamily="18" charset="0"/>
              </a:rPr>
              <a:t> of the borrower's delinquency.</a:t>
            </a:r>
            <a:endParaRPr lang="en-US" sz="1800" dirty="0">
              <a:effectLst/>
              <a:latin typeface="+mn-lt"/>
              <a:ea typeface="Calibri" panose="020F0502020204030204" pitchFamily="34" charset="0"/>
              <a:cs typeface="Times New Roman" panose="02020603050405020304" pitchFamily="18" charset="0"/>
            </a:endParaRPr>
          </a:p>
          <a:p>
            <a:pPr marL="742950" lvl="1" indent="-285750">
              <a:lnSpc>
                <a:spcPct val="107000"/>
              </a:lnSpc>
              <a:spcBef>
                <a:spcPts val="1200"/>
              </a:spcBef>
              <a:spcAft>
                <a:spcPts val="1200"/>
              </a:spcAft>
              <a:buFont typeface="+mj-lt"/>
              <a:buAutoNum type="arabicPeriod"/>
              <a:tabLst>
                <a:tab pos="914400" algn="l"/>
              </a:tabLst>
            </a:pPr>
            <a:r>
              <a:rPr lang="en-US" sz="1800" dirty="0">
                <a:solidFill>
                  <a:srgbClr val="101820"/>
                </a:solidFill>
                <a:effectLst/>
                <a:latin typeface="+mn-lt"/>
                <a:ea typeface="Times New Roman" panose="02020603050405020304" pitchFamily="18" charset="0"/>
                <a:cs typeface="Times New Roman" panose="02020603050405020304" pitchFamily="18" charset="0"/>
              </a:rPr>
              <a:t>Make available to a delinquent borrower, via telephone, personnel assigned to the borrower as described in paragraph </a:t>
            </a:r>
            <a:r>
              <a:rPr lang="en-US" sz="1800" dirty="0">
                <a:solidFill>
                  <a:srgbClr val="101820"/>
                </a:solidFill>
                <a:latin typeface="+mn-lt"/>
                <a:ea typeface="Times New Roman" panose="02020603050405020304" pitchFamily="18" charset="0"/>
                <a:cs typeface="Times New Roman" panose="02020603050405020304" pitchFamily="18" charset="0"/>
                <a:hlinkClick r:id="rId5"/>
              </a:rPr>
              <a:t>(a)(1)</a:t>
            </a:r>
            <a:r>
              <a:rPr lang="en-US" sz="1800" dirty="0">
                <a:solidFill>
                  <a:srgbClr val="101820"/>
                </a:solidFill>
                <a:effectLst/>
                <a:latin typeface="+mn-lt"/>
                <a:ea typeface="Times New Roman" panose="02020603050405020304" pitchFamily="18" charset="0"/>
                <a:cs typeface="Times New Roman" panose="02020603050405020304" pitchFamily="18" charset="0"/>
              </a:rPr>
              <a:t> of this section to respond to the borrower's inquiries, and as applicable, assist the borrower with available </a:t>
            </a:r>
            <a:r>
              <a:rPr lang="en-US" sz="1800" dirty="0">
                <a:solidFill>
                  <a:srgbClr val="101820"/>
                </a:solidFill>
                <a:latin typeface="+mn-lt"/>
                <a:ea typeface="Times New Roman" panose="02020603050405020304" pitchFamily="18" charset="0"/>
                <a:cs typeface="Times New Roman" panose="02020603050405020304" pitchFamily="18" charset="0"/>
                <a:hlinkClick r:id="rId6"/>
              </a:rPr>
              <a:t>loss mitigation options</a:t>
            </a:r>
            <a:r>
              <a:rPr lang="en-US" sz="1800" dirty="0">
                <a:solidFill>
                  <a:srgbClr val="101820"/>
                </a:solidFill>
                <a:effectLst/>
                <a:latin typeface="+mn-lt"/>
                <a:ea typeface="Times New Roman" panose="02020603050405020304" pitchFamily="18" charset="0"/>
                <a:cs typeface="Times New Roman" panose="02020603050405020304" pitchFamily="18" charset="0"/>
              </a:rPr>
              <a:t> until the borrower has made, without incurring a late charge, two consecutive mortgage payments in accordance with the terms of a permanent loss mitigation agreement.</a:t>
            </a:r>
            <a:endParaRPr lang="en-US" sz="1800" dirty="0">
              <a:effectLst/>
              <a:latin typeface="+mn-lt"/>
              <a:ea typeface="Calibri" panose="020F0502020204030204" pitchFamily="34" charset="0"/>
              <a:cs typeface="Times New Roman" panose="02020603050405020304" pitchFamily="18" charset="0"/>
            </a:endParaRPr>
          </a:p>
          <a:p>
            <a:r>
              <a:rPr lang="en-US" sz="1800" dirty="0">
                <a:solidFill>
                  <a:srgbClr val="101820"/>
                </a:solidFill>
                <a:effectLst/>
                <a:latin typeface="+mn-lt"/>
                <a:ea typeface="Times New Roman" panose="02020603050405020304" pitchFamily="18" charset="0"/>
              </a:rPr>
              <a:t>If a borrower contacts the personnel assigned to the borrower as described in paragraph </a:t>
            </a:r>
            <a:r>
              <a:rPr lang="en-US" sz="1800" dirty="0">
                <a:solidFill>
                  <a:srgbClr val="101820"/>
                </a:solidFill>
                <a:latin typeface="+mn-lt"/>
                <a:ea typeface="Times New Roman" panose="02020603050405020304" pitchFamily="18" charset="0"/>
                <a:cs typeface="Times New Roman" panose="02020603050405020304" pitchFamily="18" charset="0"/>
                <a:hlinkClick r:id="rId5"/>
              </a:rPr>
              <a:t>(a)(1)</a:t>
            </a:r>
            <a:r>
              <a:rPr lang="en-US" sz="1800" dirty="0">
                <a:solidFill>
                  <a:srgbClr val="101820"/>
                </a:solidFill>
                <a:effectLst/>
                <a:latin typeface="+mn-lt"/>
                <a:ea typeface="Times New Roman" panose="02020603050405020304" pitchFamily="18" charset="0"/>
              </a:rPr>
              <a:t> of this section and does not immediately receive a live response from such personnel, ensure that the </a:t>
            </a:r>
            <a:r>
              <a:rPr lang="en-US" sz="1800" dirty="0">
                <a:solidFill>
                  <a:srgbClr val="101820"/>
                </a:solidFill>
                <a:latin typeface="+mn-lt"/>
                <a:ea typeface="Times New Roman" panose="02020603050405020304" pitchFamily="18" charset="0"/>
                <a:cs typeface="Times New Roman" panose="02020603050405020304" pitchFamily="18" charset="0"/>
                <a:hlinkClick r:id="rId2"/>
              </a:rPr>
              <a:t>servicer</a:t>
            </a:r>
            <a:r>
              <a:rPr lang="en-US" sz="1800" dirty="0">
                <a:solidFill>
                  <a:srgbClr val="101820"/>
                </a:solidFill>
                <a:effectLst/>
                <a:latin typeface="+mn-lt"/>
                <a:ea typeface="Times New Roman" panose="02020603050405020304" pitchFamily="18" charset="0"/>
              </a:rPr>
              <a:t> can provide a live response in a timely manner</a:t>
            </a:r>
            <a:endParaRPr lang="en-US" sz="1800" dirty="0">
              <a:latin typeface="+mn-lt"/>
            </a:endParaRPr>
          </a:p>
        </p:txBody>
      </p:sp>
    </p:spTree>
    <p:extLst>
      <p:ext uri="{BB962C8B-B14F-4D97-AF65-F5344CB8AC3E}">
        <p14:creationId xmlns:p14="http://schemas.microsoft.com/office/powerpoint/2010/main" val="109612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12 § 1024.40 Continuity of contact. § b</a:t>
            </a:r>
            <a:br>
              <a:rPr lang="en-US" dirty="0">
                <a:solidFill>
                  <a:schemeClr val="accent1">
                    <a:lumMod val="75000"/>
                  </a:schemeClr>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solidFill>
                <a:schemeClr val="accent1">
                  <a:lumMod val="75000"/>
                </a:schemeClr>
              </a:solidFill>
            </a:endParaRPr>
          </a:p>
        </p:txBody>
      </p:sp>
      <p:sp>
        <p:nvSpPr>
          <p:cNvPr id="3" name="Content Placeholder 2"/>
          <p:cNvSpPr>
            <a:spLocks noGrp="1"/>
          </p:cNvSpPr>
          <p:nvPr>
            <p:ph idx="1"/>
          </p:nvPr>
        </p:nvSpPr>
        <p:spPr>
          <a:xfrm>
            <a:off x="282388" y="1264024"/>
            <a:ext cx="11551023" cy="5284693"/>
          </a:xfrm>
        </p:spPr>
        <p:txBody>
          <a:bodyPr>
            <a:noAutofit/>
          </a:bodyPr>
          <a:lstStyle/>
          <a:p>
            <a:pPr lvl="0"/>
            <a:r>
              <a:rPr lang="en-US" sz="2200" b="1" dirty="0"/>
              <a:t>Functions of servicer personnel. </a:t>
            </a:r>
            <a:r>
              <a:rPr lang="en-US" sz="2200" dirty="0"/>
              <a:t>A </a:t>
            </a:r>
            <a:r>
              <a:rPr lang="en-US" sz="2200" dirty="0">
                <a:hlinkClick r:id="rId2"/>
              </a:rPr>
              <a:t>servicer</a:t>
            </a:r>
            <a:r>
              <a:rPr lang="en-US" sz="2200" dirty="0"/>
              <a:t> shall maintain policies and procedures reasonably designed to ensure that </a:t>
            </a:r>
            <a:r>
              <a:rPr lang="en-US" sz="2200" dirty="0">
                <a:hlinkClick r:id="rId2"/>
              </a:rPr>
              <a:t>servicer</a:t>
            </a:r>
            <a:r>
              <a:rPr lang="en-US" sz="2200" dirty="0"/>
              <a:t> personnel assigned to a delinquent borrower as described in paragraph </a:t>
            </a:r>
            <a:r>
              <a:rPr lang="en-US" sz="2200" dirty="0">
                <a:hlinkClick r:id="rId3"/>
              </a:rPr>
              <a:t>(a)</a:t>
            </a:r>
            <a:r>
              <a:rPr lang="en-US" sz="2200" dirty="0"/>
              <a:t> of this section perform the following functions:</a:t>
            </a:r>
          </a:p>
          <a:p>
            <a:pPr lvl="0"/>
            <a:r>
              <a:rPr lang="en-US" sz="2200" dirty="0"/>
              <a:t>Provide the borrower with accurate information about:</a:t>
            </a:r>
          </a:p>
          <a:p>
            <a:pPr lvl="2"/>
            <a:r>
              <a:rPr lang="en-US" sz="2200" dirty="0">
                <a:hlinkClick r:id="rId4"/>
              </a:rPr>
              <a:t>Loss mitigation options</a:t>
            </a:r>
            <a:r>
              <a:rPr lang="en-US" sz="2200" dirty="0"/>
              <a:t> available to the borrower from the owner or assignee of the borrower's </a:t>
            </a:r>
            <a:r>
              <a:rPr lang="en-US" sz="2200" dirty="0">
                <a:hlinkClick r:id="rId5"/>
              </a:rPr>
              <a:t>mortgage loan</a:t>
            </a:r>
            <a:r>
              <a:rPr lang="en-US" sz="2200" dirty="0"/>
              <a:t>;</a:t>
            </a:r>
          </a:p>
          <a:p>
            <a:pPr lvl="2"/>
            <a:r>
              <a:rPr lang="en-US" sz="2200" dirty="0"/>
              <a:t>Actions the borrower must take to be evaluated for </a:t>
            </a:r>
            <a:r>
              <a:rPr lang="en-US" sz="2200" dirty="0">
                <a:hlinkClick r:id="rId4"/>
              </a:rPr>
              <a:t>loss mitigation options</a:t>
            </a:r>
            <a:r>
              <a:rPr lang="en-US" sz="2200" dirty="0"/>
              <a:t>, including actions the borrower must take to submit a complete </a:t>
            </a:r>
            <a:r>
              <a:rPr lang="en-US" sz="2200" dirty="0">
                <a:hlinkClick r:id="rId6"/>
              </a:rPr>
              <a:t>loss mitigation application</a:t>
            </a:r>
            <a:r>
              <a:rPr lang="en-US" sz="2200" dirty="0"/>
              <a:t>, as defined in § </a:t>
            </a:r>
            <a:r>
              <a:rPr lang="en-US" sz="2200" dirty="0">
                <a:hlinkClick r:id="rId7"/>
              </a:rPr>
              <a:t>1024.41</a:t>
            </a:r>
            <a:r>
              <a:rPr lang="en-US" sz="2200" dirty="0"/>
              <a:t>, and, if applicable, actions the borrower must take to appeal the </a:t>
            </a:r>
            <a:r>
              <a:rPr lang="en-US" sz="2200" dirty="0">
                <a:hlinkClick r:id="rId2"/>
              </a:rPr>
              <a:t>servicer</a:t>
            </a:r>
            <a:r>
              <a:rPr lang="en-US" sz="2200" dirty="0"/>
              <a:t>'s determination to deny a borrower's </a:t>
            </a:r>
            <a:r>
              <a:rPr lang="en-US" sz="2200" dirty="0">
                <a:hlinkClick r:id="rId6"/>
              </a:rPr>
              <a:t>loss mitigation application</a:t>
            </a:r>
            <a:r>
              <a:rPr lang="en-US" sz="2200" dirty="0"/>
              <a:t> for any trial or permanent loan modification program offered by the </a:t>
            </a:r>
            <a:r>
              <a:rPr lang="en-US" sz="2200" dirty="0">
                <a:hlinkClick r:id="rId2"/>
              </a:rPr>
              <a:t>servicer</a:t>
            </a:r>
            <a:r>
              <a:rPr lang="en-US" sz="2200" dirty="0"/>
              <a:t>;</a:t>
            </a:r>
          </a:p>
          <a:p>
            <a:pPr lvl="2"/>
            <a:r>
              <a:rPr lang="en-US" sz="2200" dirty="0"/>
              <a:t>The status of any </a:t>
            </a:r>
            <a:r>
              <a:rPr lang="en-US" sz="2200" dirty="0">
                <a:hlinkClick r:id="rId6"/>
              </a:rPr>
              <a:t>loss mitigation application</a:t>
            </a:r>
            <a:r>
              <a:rPr lang="en-US" sz="2200" dirty="0"/>
              <a:t> that the borrower has submitted to the </a:t>
            </a:r>
            <a:r>
              <a:rPr lang="en-US" sz="2200" dirty="0">
                <a:hlinkClick r:id="rId2"/>
              </a:rPr>
              <a:t>servicer</a:t>
            </a:r>
            <a:r>
              <a:rPr lang="en-US" sz="2200" dirty="0"/>
              <a:t>;</a:t>
            </a:r>
          </a:p>
          <a:p>
            <a:pPr lvl="2"/>
            <a:r>
              <a:rPr lang="en-US" sz="2200" dirty="0"/>
              <a:t>The circumstances under which the </a:t>
            </a:r>
            <a:r>
              <a:rPr lang="en-US" sz="2200" dirty="0">
                <a:hlinkClick r:id="rId2"/>
              </a:rPr>
              <a:t>servicer</a:t>
            </a:r>
            <a:r>
              <a:rPr lang="en-US" sz="2200" dirty="0"/>
              <a:t> may make a referral to foreclosure; and</a:t>
            </a:r>
          </a:p>
          <a:p>
            <a:pPr lvl="2"/>
            <a:r>
              <a:rPr lang="en-US" sz="2200" dirty="0"/>
              <a:t>Applicable loss mitigation deadlines established by an owner or assignee of the borrower's </a:t>
            </a:r>
            <a:r>
              <a:rPr lang="en-US" sz="2200" dirty="0">
                <a:hlinkClick r:id="rId5"/>
              </a:rPr>
              <a:t>mortgage loan</a:t>
            </a:r>
            <a:r>
              <a:rPr lang="en-US" sz="2200" dirty="0"/>
              <a:t> or § </a:t>
            </a:r>
            <a:r>
              <a:rPr lang="en-US" sz="2200" dirty="0">
                <a:hlinkClick r:id="rId7"/>
              </a:rPr>
              <a:t>1024.41</a:t>
            </a:r>
            <a:r>
              <a:rPr lang="en-US" sz="2200" dirty="0"/>
              <a:t>.</a:t>
            </a:r>
          </a:p>
        </p:txBody>
      </p:sp>
    </p:spTree>
    <p:extLst>
      <p:ext uri="{BB962C8B-B14F-4D97-AF65-F5344CB8AC3E}">
        <p14:creationId xmlns:p14="http://schemas.microsoft.com/office/powerpoint/2010/main" val="302933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12 § 1024.40 Continuity of contact. § b</a:t>
            </a:r>
            <a:br>
              <a:rPr lang="en-US" dirty="0">
                <a:solidFill>
                  <a:schemeClr val="accent1">
                    <a:lumMod val="75000"/>
                  </a:schemeClr>
                </a:solidFill>
                <a:latin typeface="Calibri Light" panose="020F0302020204030204" pitchFamily="34" charset="0"/>
                <a:ea typeface="Times New Roman" panose="02020603050405020304" pitchFamily="18" charset="0"/>
                <a:cs typeface="Times New Roman" panose="02020603050405020304" pitchFamily="18" charset="0"/>
              </a:rPr>
            </a:br>
            <a:endParaRPr lang="en-US" dirty="0">
              <a:solidFill>
                <a:schemeClr val="accent1">
                  <a:lumMod val="75000"/>
                </a:schemeClr>
              </a:solidFill>
            </a:endParaRPr>
          </a:p>
        </p:txBody>
      </p:sp>
      <p:sp>
        <p:nvSpPr>
          <p:cNvPr id="3" name="Content Placeholder 2"/>
          <p:cNvSpPr>
            <a:spLocks noGrp="1"/>
          </p:cNvSpPr>
          <p:nvPr>
            <p:ph idx="1"/>
          </p:nvPr>
        </p:nvSpPr>
        <p:spPr>
          <a:xfrm>
            <a:off x="282388" y="1264024"/>
            <a:ext cx="11551023" cy="5284693"/>
          </a:xfrm>
        </p:spPr>
        <p:txBody>
          <a:bodyPr>
            <a:noAutofit/>
          </a:bodyPr>
          <a:lstStyle/>
          <a:p>
            <a:pPr marL="0" lvl="0" indent="0">
              <a:buNone/>
            </a:pPr>
            <a:r>
              <a:rPr lang="en-US" dirty="0"/>
              <a:t>Retrieve, in a timely manner:</a:t>
            </a:r>
          </a:p>
          <a:p>
            <a:pPr lvl="2"/>
            <a:r>
              <a:rPr lang="en-US" sz="2800" dirty="0"/>
              <a:t>A complete record of the borrower's payment history; and</a:t>
            </a:r>
          </a:p>
          <a:p>
            <a:pPr lvl="2"/>
            <a:r>
              <a:rPr lang="en-US" sz="2800" dirty="0"/>
              <a:t>All written information the borrower has provided to the </a:t>
            </a:r>
            <a:r>
              <a:rPr lang="en-US" sz="2800" dirty="0">
                <a:hlinkClick r:id="rId2"/>
              </a:rPr>
              <a:t>servicer</a:t>
            </a:r>
            <a:r>
              <a:rPr lang="en-US" sz="2800" dirty="0"/>
              <a:t>, and if applicable, to prior </a:t>
            </a:r>
            <a:r>
              <a:rPr lang="en-US" sz="2800" dirty="0">
                <a:hlinkClick r:id="rId2"/>
              </a:rPr>
              <a:t>servicers</a:t>
            </a:r>
            <a:r>
              <a:rPr lang="en-US" sz="2800" dirty="0"/>
              <a:t>, in connection with a </a:t>
            </a:r>
            <a:r>
              <a:rPr lang="en-US" sz="2800" dirty="0">
                <a:hlinkClick r:id="rId3"/>
              </a:rPr>
              <a:t>loss mitigation application</a:t>
            </a:r>
            <a:r>
              <a:rPr lang="en-US" sz="2800" dirty="0"/>
              <a:t>;</a:t>
            </a:r>
          </a:p>
          <a:p>
            <a:pPr lvl="1"/>
            <a:r>
              <a:rPr lang="en-US" sz="2800" dirty="0"/>
              <a:t>Provide the documents and information identified in paragraph </a:t>
            </a:r>
            <a:r>
              <a:rPr lang="en-US" sz="2800" dirty="0">
                <a:hlinkClick r:id="rId4"/>
              </a:rPr>
              <a:t>(b)(2)</a:t>
            </a:r>
            <a:r>
              <a:rPr lang="en-US" sz="2800" dirty="0"/>
              <a:t> of this section to other persons required to evaluate a borrower for </a:t>
            </a:r>
            <a:r>
              <a:rPr lang="en-US" sz="2800" dirty="0">
                <a:hlinkClick r:id="rId5"/>
              </a:rPr>
              <a:t>loss mitigation options</a:t>
            </a:r>
            <a:r>
              <a:rPr lang="en-US" sz="2800" dirty="0"/>
              <a:t> made available by the </a:t>
            </a:r>
            <a:r>
              <a:rPr lang="en-US" sz="2800" dirty="0">
                <a:hlinkClick r:id="rId2"/>
              </a:rPr>
              <a:t>servicer</a:t>
            </a:r>
            <a:r>
              <a:rPr lang="en-US" sz="2800" dirty="0"/>
              <a:t>, if applicable; and</a:t>
            </a:r>
          </a:p>
          <a:p>
            <a:pPr lvl="1"/>
            <a:r>
              <a:rPr lang="en-US" sz="2800" dirty="0"/>
              <a:t>Provide a delinquent borrower with information about the procedures for submitting a notice of error pursuant to § </a:t>
            </a:r>
            <a:r>
              <a:rPr lang="en-US" sz="2800" dirty="0">
                <a:hlinkClick r:id="rId6"/>
              </a:rPr>
              <a:t>1024.35</a:t>
            </a:r>
            <a:r>
              <a:rPr lang="en-US" sz="2800" dirty="0"/>
              <a:t> or an information request pursuant to § </a:t>
            </a:r>
            <a:r>
              <a:rPr lang="en-US" sz="2800" dirty="0">
                <a:hlinkClick r:id="rId7"/>
              </a:rPr>
              <a:t>1024.36</a:t>
            </a:r>
            <a:r>
              <a:rPr lang="en-US" sz="2800" dirty="0"/>
              <a:t>.</a:t>
            </a:r>
          </a:p>
        </p:txBody>
      </p:sp>
    </p:spTree>
    <p:extLst>
      <p:ext uri="{BB962C8B-B14F-4D97-AF65-F5344CB8AC3E}">
        <p14:creationId xmlns:p14="http://schemas.microsoft.com/office/powerpoint/2010/main" val="337953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rPr>
              <a:t>Applications for Mortgage Modification and Foreclosure Avoidance §1024.41 (c) and (d)</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US" dirty="0"/>
              <a:t>A borrower only has to submit one application for all of the available loss mitigation and foreclosure avoidance options.  Servicers have to consider such applications for all the foreclosure avoidance options at the time of receipt. Servicers have to acknowledge receipt of the application within 5 days and they have 30 days to consider and respond to the application. </a:t>
            </a:r>
          </a:p>
          <a:p>
            <a:r>
              <a:rPr lang="en-US" dirty="0"/>
              <a:t>Under 1024.41 (d) Debtors are allowed to appeal decisions.   A servicer is required to include the specific reasons for any denial.  A general denial is not a proper denial and the options for appeal must be in the denial.  The debtor has 90 days to appeal. Incomplete applications are not a basis for denial see 41 (c) (2) (iv) unless the borrower fails to respond to requests for additional information.  </a:t>
            </a:r>
          </a:p>
          <a:p>
            <a:endParaRPr lang="en-US" dirty="0"/>
          </a:p>
        </p:txBody>
      </p:sp>
    </p:spTree>
    <p:extLst>
      <p:ext uri="{BB962C8B-B14F-4D97-AF65-F5344CB8AC3E}">
        <p14:creationId xmlns:p14="http://schemas.microsoft.com/office/powerpoint/2010/main" val="2200745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 1024.41 Fair Review Process § (a) through (e)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US" dirty="0"/>
              <a:t>Servicers must establish procedures to ensure borrowers receive a fair review and evaluation for all loss mitigation options permitted by the investor for which the borrower may be eligible. In the process of the modification the servicer is prohibited from steering the borrower into a more profitable loan.   </a:t>
            </a:r>
          </a:p>
          <a:p>
            <a:r>
              <a:rPr lang="en-US" b="1" dirty="0"/>
              <a:t>(b)(1)</a:t>
            </a:r>
            <a:r>
              <a:rPr lang="en-US" b="1" cap="all" dirty="0"/>
              <a:t> COMPLETE LOSS MITIGATION APPLICATION. </a:t>
            </a:r>
            <a:r>
              <a:rPr lang="en-US" dirty="0"/>
              <a:t>A complete </a:t>
            </a:r>
            <a:r>
              <a:rPr lang="en-US" dirty="0">
                <a:hlinkClick r:id="rId2"/>
              </a:rPr>
              <a:t>loss mitigation application</a:t>
            </a:r>
            <a:r>
              <a:rPr lang="en-US" dirty="0"/>
              <a:t> means an </a:t>
            </a:r>
            <a:r>
              <a:rPr lang="en-US" dirty="0">
                <a:hlinkClick r:id="rId3"/>
              </a:rPr>
              <a:t>application</a:t>
            </a:r>
            <a:r>
              <a:rPr lang="en-US" dirty="0"/>
              <a:t> which a </a:t>
            </a:r>
            <a:r>
              <a:rPr lang="en-US" dirty="0">
                <a:hlinkClick r:id="rId4"/>
              </a:rPr>
              <a:t>servicer</a:t>
            </a:r>
            <a:r>
              <a:rPr lang="en-US" dirty="0"/>
              <a:t> receives with all the information that the </a:t>
            </a:r>
            <a:r>
              <a:rPr lang="en-US" dirty="0">
                <a:hlinkClick r:id="rId4"/>
              </a:rPr>
              <a:t>servicer</a:t>
            </a:r>
            <a:r>
              <a:rPr lang="en-US" dirty="0"/>
              <a:t> requires from a borrower in evaluating an </a:t>
            </a:r>
            <a:r>
              <a:rPr lang="en-US" dirty="0">
                <a:hlinkClick r:id="rId3"/>
              </a:rPr>
              <a:t>application</a:t>
            </a:r>
            <a:r>
              <a:rPr lang="en-US" dirty="0"/>
              <a:t> for </a:t>
            </a:r>
            <a:r>
              <a:rPr lang="en-US" dirty="0">
                <a:hlinkClick r:id="rId5"/>
              </a:rPr>
              <a:t>loss mitigation options</a:t>
            </a:r>
            <a:r>
              <a:rPr lang="en-US" dirty="0"/>
              <a:t> available to the borrower. A </a:t>
            </a:r>
            <a:r>
              <a:rPr lang="en-US" dirty="0">
                <a:hlinkClick r:id="rId4"/>
              </a:rPr>
              <a:t>servicer</a:t>
            </a:r>
            <a:r>
              <a:rPr lang="en-US" dirty="0"/>
              <a:t> shall exercise reasonable diligence in obtaining documents and information to complete a </a:t>
            </a:r>
            <a:r>
              <a:rPr lang="en-US" dirty="0">
                <a:hlinkClick r:id="rId2"/>
              </a:rPr>
              <a:t>loss mitigation application</a:t>
            </a:r>
            <a:r>
              <a:rPr lang="en-US" dirty="0"/>
              <a:t>.</a:t>
            </a:r>
          </a:p>
          <a:p>
            <a:endParaRPr lang="en-US" dirty="0"/>
          </a:p>
        </p:txBody>
      </p:sp>
    </p:spTree>
    <p:extLst>
      <p:ext uri="{BB962C8B-B14F-4D97-AF65-F5344CB8AC3E}">
        <p14:creationId xmlns:p14="http://schemas.microsoft.com/office/powerpoint/2010/main" val="3678810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rPr>
              <a:t>Restrictions on Dual Tracking §1024.41(f) and §1024.41(g) Right to Appeal 1024.41(h)</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a:t>The problem with dual tracking has been that many of the defenses available to the borrower can be time sensitive.  While the borrower is working with the lender he is often told to delay filing an answer with complete defenses.  Further it is difficult or impossible for the borrower to fund litigation and a foreclosure defense while making trial mortgage payments.   Dual dual-tracking is when a mortgage loan servicer simultaneously forecloses while working with the borrower to avoid the foreclosure. Servicers are prohibited from filing a foreclosure until the mortgage loan is at least 120 days delinquent or while a mortgage modification or other application is pending</a:t>
            </a:r>
          </a:p>
        </p:txBody>
      </p:sp>
    </p:spTree>
    <p:extLst>
      <p:ext uri="{BB962C8B-B14F-4D97-AF65-F5344CB8AC3E}">
        <p14:creationId xmlns:p14="http://schemas.microsoft.com/office/powerpoint/2010/main" val="103397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rPr>
              <a:t>12 § 1026.20 (c) Interest Rate Adjustments for ARMS sections 12 §1026.20 (d)(2)(ix) through (xi) </a:t>
            </a:r>
            <a:endParaRPr lang="en-US" dirty="0">
              <a:solidFill>
                <a:schemeClr val="accent1">
                  <a:lumMod val="75000"/>
                </a:schemeClr>
              </a:solidFill>
            </a:endParaRPr>
          </a:p>
        </p:txBody>
      </p:sp>
      <p:sp>
        <p:nvSpPr>
          <p:cNvPr id="3" name="Content Placeholder 2"/>
          <p:cNvSpPr>
            <a:spLocks noGrp="1"/>
          </p:cNvSpPr>
          <p:nvPr>
            <p:ph idx="1"/>
          </p:nvPr>
        </p:nvSpPr>
        <p:spPr>
          <a:xfrm>
            <a:off x="838203" y="1892862"/>
            <a:ext cx="10515600" cy="4351336"/>
          </a:xfrm>
        </p:spPr>
        <p:txBody>
          <a:bodyPr/>
          <a:lstStyle/>
          <a:p>
            <a:r>
              <a:rPr lang="en-US" dirty="0"/>
              <a:t>Servicers must provide a disclosure before the first interest rate adjustment if the adjustment ends up with a change in the payment.  The change must include an explanation of how and why the new payment was calculated when it takes effect </a:t>
            </a:r>
            <a:r>
              <a:rPr lang="en-US" b="1" u="sng" dirty="0"/>
              <a:t>and</a:t>
            </a:r>
            <a:r>
              <a:rPr lang="en-US" dirty="0"/>
              <a:t> any alternatives if the new payment is unaffordable along with providing access to housing counselors. The protections are under sections 12 §1026.20 </a:t>
            </a:r>
            <a:r>
              <a:rPr lang="en-US" b="1" dirty="0"/>
              <a:t>(d)(2)(ix), </a:t>
            </a:r>
            <a:r>
              <a:rPr lang="en-US" dirty="0"/>
              <a:t>12 §1026.20 </a:t>
            </a:r>
            <a:r>
              <a:rPr lang="en-US" b="1" dirty="0"/>
              <a:t>(d)(2)(x) and 12</a:t>
            </a:r>
            <a:r>
              <a:rPr lang="en-US" dirty="0"/>
              <a:t> §1026.20 </a:t>
            </a:r>
            <a:r>
              <a:rPr lang="en-US" b="1" dirty="0"/>
              <a:t>(d)(2)(xi).</a:t>
            </a:r>
            <a:endParaRPr lang="en-US" dirty="0"/>
          </a:p>
          <a:p>
            <a:endParaRPr lang="en-US" dirty="0"/>
          </a:p>
        </p:txBody>
      </p:sp>
    </p:spTree>
    <p:extLst>
      <p:ext uri="{BB962C8B-B14F-4D97-AF65-F5344CB8AC3E}">
        <p14:creationId xmlns:p14="http://schemas.microsoft.com/office/powerpoint/2010/main" val="415442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Link to the latest 1024 and 1026 regulations</a:t>
            </a:r>
          </a:p>
        </p:txBody>
      </p:sp>
      <p:sp>
        <p:nvSpPr>
          <p:cNvPr id="3" name="Content Placeholder 2"/>
          <p:cNvSpPr>
            <a:spLocks noGrp="1"/>
          </p:cNvSpPr>
          <p:nvPr>
            <p:ph idx="1"/>
          </p:nvPr>
        </p:nvSpPr>
        <p:spPr/>
        <p:txBody>
          <a:bodyPr/>
          <a:lstStyle/>
          <a:p>
            <a:r>
              <a:rPr lang="en-US" dirty="0"/>
              <a:t>In 2013 the CFPB issued new rules governing mortgages and foreclosures under Regulations X and Z.  These rules were issued Jan 17</a:t>
            </a:r>
            <a:r>
              <a:rPr lang="en-US" baseline="30000" dirty="0"/>
              <a:t>th</a:t>
            </a:r>
            <a:r>
              <a:rPr lang="en-US" dirty="0"/>
              <a:t> 2013 published Feb 14 2013 and became effective Jan 10</a:t>
            </a:r>
            <a:r>
              <a:rPr lang="en-US" baseline="30000" dirty="0"/>
              <a:t>th</a:t>
            </a:r>
            <a:r>
              <a:rPr lang="en-US" dirty="0"/>
              <a:t> 2014.   Several additional rules became effective on 10-2015.   For the most current updates see the CFPB version at this link showing the date sections became effective. </a:t>
            </a:r>
            <a:r>
              <a:rPr lang="en-US" u="sng" dirty="0">
                <a:hlinkClick r:id="rId2"/>
              </a:rPr>
              <a:t>http://www.consumerfinance.gov/eregulations/1024-1/2015-18239#1024-1</a:t>
            </a:r>
            <a:r>
              <a:rPr lang="en-US" dirty="0"/>
              <a:t> .  </a:t>
            </a:r>
          </a:p>
          <a:p>
            <a:endParaRPr lang="en-US" dirty="0"/>
          </a:p>
        </p:txBody>
      </p:sp>
    </p:spTree>
    <p:extLst>
      <p:ext uri="{BB962C8B-B14F-4D97-AF65-F5344CB8AC3E}">
        <p14:creationId xmlns:p14="http://schemas.microsoft.com/office/powerpoint/2010/main" val="4260409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rPr>
              <a:t>Borrower’s Option to Avoid Forced Placed Insurance 12 CFR 1024.37 (c)</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a:t>When a servicer wishes to obtain insurance at the cost of the borrower the servicer must first afford the borrower the option to obtain the insurance.  The servicer must give the borrower two notices the first notice must be at least 45 days before the first charge to the borrower and the second at least 15 days before the charge. The notice must be in bold text.  The second notice must include a good faith estimate of the costs. The servicer must cancel its insurance policy within 15 days of the receipt a notice that the borrower has obtained insurance which must include proof of </a:t>
            </a:r>
            <a:r>
              <a:rPr lang="en-US" dirty="0" err="1"/>
              <a:t>insurance</a:t>
            </a:r>
            <a:r>
              <a:rPr lang="en-US" b="1" dirty="0" err="1"/>
              <a:t>Requirements</a:t>
            </a:r>
            <a:r>
              <a:rPr lang="en-US" b="1" dirty="0"/>
              <a:t> before charging borrower for force-placed insurance.</a:t>
            </a:r>
            <a:endParaRPr lang="en-US" dirty="0"/>
          </a:p>
          <a:p>
            <a:pPr lvl="0"/>
            <a:r>
              <a:rPr lang="en-US" dirty="0"/>
              <a:t>Before a </a:t>
            </a:r>
            <a:r>
              <a:rPr lang="en-US" dirty="0">
                <a:hlinkClick r:id="rId2"/>
              </a:rPr>
              <a:t>servicer</a:t>
            </a:r>
            <a:r>
              <a:rPr lang="en-US" dirty="0"/>
              <a:t> assesses on a borrower any premium charge or fee related to </a:t>
            </a:r>
            <a:r>
              <a:rPr lang="en-US" dirty="0">
                <a:hlinkClick r:id="rId3"/>
              </a:rPr>
              <a:t>force-placed insurance</a:t>
            </a:r>
            <a:r>
              <a:rPr lang="en-US" dirty="0"/>
              <a:t>, the</a:t>
            </a:r>
            <a:r>
              <a:rPr lang="en-US" sz="2400" dirty="0"/>
              <a:t> servicer</a:t>
            </a:r>
            <a:r>
              <a:rPr lang="en-US" dirty="0"/>
              <a:t> must:</a:t>
            </a:r>
            <a:endParaRPr lang="en-US" sz="2400" dirty="0"/>
          </a:p>
          <a:p>
            <a:pPr lvl="1"/>
            <a:r>
              <a:rPr lang="en-US" dirty="0"/>
              <a:t>Deliver to a borrower or place in the mail a written notice containing the information required by paragraph</a:t>
            </a:r>
            <a:r>
              <a:rPr lang="en-US" dirty="0">
                <a:hlinkClick r:id="rId4"/>
              </a:rPr>
              <a:t>(c)(2)</a:t>
            </a:r>
            <a:r>
              <a:rPr lang="en-US" dirty="0"/>
              <a:t> of this section at least 45 </a:t>
            </a:r>
            <a:r>
              <a:rPr lang="en-US" dirty="0">
                <a:hlinkClick r:id="rId5"/>
              </a:rPr>
              <a:t>days</a:t>
            </a:r>
            <a:r>
              <a:rPr lang="en-US" dirty="0"/>
              <a:t> before a </a:t>
            </a:r>
            <a:r>
              <a:rPr lang="en-US" dirty="0">
                <a:hlinkClick r:id="rId2"/>
              </a:rPr>
              <a:t>servicer</a:t>
            </a:r>
            <a:r>
              <a:rPr lang="en-US" dirty="0"/>
              <a:t> assesses on a borrower such charge or fee;</a:t>
            </a:r>
            <a:endParaRPr lang="en-US" sz="2000" dirty="0"/>
          </a:p>
          <a:p>
            <a:endParaRPr lang="en-US" dirty="0"/>
          </a:p>
        </p:txBody>
      </p:sp>
    </p:spTree>
    <p:extLst>
      <p:ext uri="{BB962C8B-B14F-4D97-AF65-F5344CB8AC3E}">
        <p14:creationId xmlns:p14="http://schemas.microsoft.com/office/powerpoint/2010/main" val="2834195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rPr>
              <a:t>Promptly Correct Errors and Provide Information 1024.35(e); 1024.36 and 1024.38(b) (4) (ii) </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a:t>Servicers must acknowledge and respond to written notices from the borrower with respect to errors or requests for information. The servicer acknowledgement must be in writing and within seven days. Information requests and errors should generally be resolved within 30-45 days and a written response should be sent to the borrower.  </a:t>
            </a:r>
          </a:p>
          <a:p>
            <a:r>
              <a:rPr lang="en-US" dirty="0"/>
              <a:t>The some of the specific errors are numerated under 1024.35 (b)</a:t>
            </a:r>
          </a:p>
          <a:p>
            <a:pPr marL="0" indent="0">
              <a:buNone/>
            </a:pPr>
            <a:endParaRPr lang="en-US" dirty="0"/>
          </a:p>
        </p:txBody>
      </p:sp>
    </p:spTree>
    <p:extLst>
      <p:ext uri="{BB962C8B-B14F-4D97-AF65-F5344CB8AC3E}">
        <p14:creationId xmlns:p14="http://schemas.microsoft.com/office/powerpoint/2010/main" val="3936654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3" y="500068"/>
            <a:ext cx="10515600" cy="1325559"/>
          </a:xfrm>
        </p:spPr>
        <p:txBody>
          <a:bodyPr/>
          <a:lstStyle/>
          <a:p>
            <a:r>
              <a:rPr lang="en-US" b="1" dirty="0">
                <a:solidFill>
                  <a:schemeClr val="accent1">
                    <a:lumMod val="75000"/>
                  </a:schemeClr>
                </a:solidFill>
              </a:rPr>
              <a:t>Record Retention 1024.38 (c) 1</a:t>
            </a:r>
            <a:endParaRPr lang="en-US" dirty="0">
              <a:solidFill>
                <a:schemeClr val="accent1">
                  <a:lumMod val="75000"/>
                </a:schemeClr>
              </a:solidFill>
            </a:endParaRPr>
          </a:p>
        </p:txBody>
      </p:sp>
      <p:sp>
        <p:nvSpPr>
          <p:cNvPr id="3" name="Content Placeholder 2"/>
          <p:cNvSpPr>
            <a:spLocks noGrp="1"/>
          </p:cNvSpPr>
          <p:nvPr>
            <p:ph idx="1"/>
          </p:nvPr>
        </p:nvSpPr>
        <p:spPr>
          <a:xfrm>
            <a:off x="838203" y="1600200"/>
            <a:ext cx="10515600" cy="4881281"/>
          </a:xfrm>
        </p:spPr>
        <p:txBody>
          <a:bodyPr>
            <a:normAutofit fontScale="92500" lnSpcReduction="10000"/>
          </a:bodyPr>
          <a:lstStyle/>
          <a:p>
            <a:pPr marL="0" indent="0">
              <a:buNone/>
            </a:pPr>
            <a:r>
              <a:rPr lang="en-US" sz="4000" dirty="0"/>
              <a:t>A Servicer must retain the borrower’s records until one year after a loan is paid or transferred. Servicers must implement policies and procedures to ensure records are accurate and readily available.</a:t>
            </a:r>
          </a:p>
          <a:p>
            <a:r>
              <a:rPr lang="en-US" sz="4000" b="1" cap="all" dirty="0"/>
              <a:t>RECORD RETENTION. </a:t>
            </a:r>
            <a:r>
              <a:rPr lang="en-US" sz="4000" dirty="0"/>
              <a:t>A </a:t>
            </a:r>
            <a:r>
              <a:rPr lang="en-US" sz="4000" u="sng" dirty="0">
                <a:hlinkClick r:id="rId2"/>
              </a:rPr>
              <a:t>servicer</a:t>
            </a:r>
            <a:r>
              <a:rPr lang="en-US" sz="4000" dirty="0"/>
              <a:t> shall retain records that document actions taken with respect to a borrower's </a:t>
            </a:r>
            <a:r>
              <a:rPr lang="en-US" sz="4000" u="sng" dirty="0">
                <a:hlinkClick r:id="rId3"/>
              </a:rPr>
              <a:t>mortgage loan</a:t>
            </a:r>
            <a:r>
              <a:rPr lang="en-US" sz="4000" dirty="0"/>
              <a:t> account until one year after the date a </a:t>
            </a:r>
            <a:r>
              <a:rPr lang="en-US" sz="4000" u="sng" dirty="0">
                <a:hlinkClick r:id="rId3"/>
              </a:rPr>
              <a:t>mortgage loan</a:t>
            </a:r>
            <a:r>
              <a:rPr lang="en-US" sz="4000" dirty="0"/>
              <a:t> is discharged or </a:t>
            </a:r>
            <a:r>
              <a:rPr lang="en-US" sz="4000" u="sng" dirty="0">
                <a:hlinkClick r:id="rId4"/>
              </a:rPr>
              <a:t>servicing</a:t>
            </a:r>
            <a:r>
              <a:rPr lang="en-US" sz="4000" dirty="0"/>
              <a:t> of a </a:t>
            </a:r>
            <a:r>
              <a:rPr lang="en-US" sz="4000" u="sng" dirty="0">
                <a:hlinkClick r:id="rId3"/>
              </a:rPr>
              <a:t>mortgage loan</a:t>
            </a:r>
            <a:r>
              <a:rPr lang="en-US" sz="4000" dirty="0"/>
              <a:t> is transferred by the servicer to a </a:t>
            </a:r>
            <a:r>
              <a:rPr lang="en-US" sz="4000" u="sng" dirty="0">
                <a:hlinkClick r:id="rId5"/>
              </a:rPr>
              <a:t>transferee servicer</a:t>
            </a:r>
            <a:r>
              <a:rPr lang="en-US" sz="4000" dirty="0"/>
              <a:t>.</a:t>
            </a:r>
          </a:p>
        </p:txBody>
      </p:sp>
    </p:spTree>
    <p:extLst>
      <p:ext uri="{BB962C8B-B14F-4D97-AF65-F5344CB8AC3E}">
        <p14:creationId xmlns:p14="http://schemas.microsoft.com/office/powerpoint/2010/main" val="275015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3" y="500068"/>
            <a:ext cx="10515600" cy="1325559"/>
          </a:xfrm>
        </p:spPr>
        <p:txBody>
          <a:bodyPr/>
          <a:lstStyle/>
          <a:p>
            <a:r>
              <a:rPr lang="en-US" b="1" dirty="0">
                <a:solidFill>
                  <a:schemeClr val="accent1">
                    <a:lumMod val="75000"/>
                  </a:schemeClr>
                </a:solidFill>
              </a:rPr>
              <a:t>Servicing File Record Retention 1024.38 (c) 1</a:t>
            </a:r>
            <a:endParaRPr lang="en-US" dirty="0">
              <a:solidFill>
                <a:schemeClr val="accent1">
                  <a:lumMod val="75000"/>
                </a:schemeClr>
              </a:solidFill>
            </a:endParaRPr>
          </a:p>
        </p:txBody>
      </p:sp>
      <p:sp>
        <p:nvSpPr>
          <p:cNvPr id="3" name="Content Placeholder 2"/>
          <p:cNvSpPr>
            <a:spLocks noGrp="1"/>
          </p:cNvSpPr>
          <p:nvPr>
            <p:ph idx="1"/>
          </p:nvPr>
        </p:nvSpPr>
        <p:spPr>
          <a:xfrm>
            <a:off x="838203" y="1600200"/>
            <a:ext cx="10515600" cy="4881281"/>
          </a:xfrm>
        </p:spPr>
        <p:txBody>
          <a:bodyPr>
            <a:normAutofit fontScale="55000" lnSpcReduction="20000"/>
          </a:bodyPr>
          <a:lstStyle/>
          <a:p>
            <a:pPr marL="0" indent="0">
              <a:buNone/>
            </a:pPr>
            <a:r>
              <a:rPr lang="en-US" sz="4000" dirty="0"/>
              <a:t>A Servicer must retain the borrower’s records until one year after a loan is paid or transferred. Servicers must implement policies and procedures to ensure records are accurate and readily available.</a:t>
            </a:r>
          </a:p>
          <a:p>
            <a:r>
              <a:rPr lang="en-US" sz="4000" b="1" cap="all" dirty="0"/>
              <a:t>2 SERVICING FILE. </a:t>
            </a:r>
            <a:r>
              <a:rPr lang="en-US" sz="4000" dirty="0"/>
              <a:t>A </a:t>
            </a:r>
            <a:r>
              <a:rPr lang="en-US" sz="4000" u="sng" dirty="0">
                <a:hlinkClick r:id="rId2"/>
              </a:rPr>
              <a:t>servicer</a:t>
            </a:r>
            <a:r>
              <a:rPr lang="en-US" sz="4000" dirty="0"/>
              <a:t> shall maintain the following documents and data on each </a:t>
            </a:r>
            <a:r>
              <a:rPr lang="en-US" sz="4000" u="sng" dirty="0">
                <a:hlinkClick r:id="rId3"/>
              </a:rPr>
              <a:t>mortgage loan</a:t>
            </a:r>
            <a:r>
              <a:rPr lang="en-US" sz="4000" dirty="0"/>
              <a:t> account serviced by the servicer in a manner that facilitates compiling such documents and data into a </a:t>
            </a:r>
            <a:r>
              <a:rPr lang="en-US" sz="4000" u="sng" dirty="0">
                <a:hlinkClick r:id="rId4"/>
              </a:rPr>
              <a:t>servicing</a:t>
            </a:r>
            <a:r>
              <a:rPr lang="en-US" sz="4000" dirty="0"/>
              <a:t> file within five </a:t>
            </a:r>
            <a:r>
              <a:rPr lang="en-US" sz="4000" u="sng" dirty="0">
                <a:hlinkClick r:id="rId5"/>
              </a:rPr>
              <a:t>days</a:t>
            </a:r>
            <a:r>
              <a:rPr lang="en-US" sz="4000" dirty="0"/>
              <a:t>:</a:t>
            </a:r>
          </a:p>
          <a:p>
            <a:pPr lvl="0"/>
            <a:r>
              <a:rPr lang="en-US" sz="4000" dirty="0"/>
              <a:t>A schedule of all transactions credited or debited to the </a:t>
            </a:r>
            <a:r>
              <a:rPr lang="en-US" sz="4000" u="sng" dirty="0">
                <a:hlinkClick r:id="rId3"/>
              </a:rPr>
              <a:t>mortgage loan</a:t>
            </a:r>
            <a:r>
              <a:rPr lang="en-US" sz="4000" dirty="0"/>
              <a:t> account, including any escrow account as defined in § </a:t>
            </a:r>
            <a:r>
              <a:rPr lang="en-US" sz="4000" u="sng" dirty="0">
                <a:hlinkClick r:id="rId6"/>
              </a:rPr>
              <a:t>1024.17(b)</a:t>
            </a:r>
            <a:r>
              <a:rPr lang="en-US" sz="4000" dirty="0"/>
              <a:t> and any suspense account;</a:t>
            </a:r>
          </a:p>
          <a:p>
            <a:pPr lvl="0"/>
            <a:r>
              <a:rPr lang="en-US" sz="4000" dirty="0"/>
              <a:t>A copy of the security instrument that establishes the lien securing the </a:t>
            </a:r>
            <a:r>
              <a:rPr lang="en-US" sz="4000" u="sng" dirty="0">
                <a:hlinkClick r:id="rId3"/>
              </a:rPr>
              <a:t>mortgage loan</a:t>
            </a:r>
            <a:r>
              <a:rPr lang="en-US" sz="4000" dirty="0"/>
              <a:t>;</a:t>
            </a:r>
          </a:p>
          <a:p>
            <a:pPr lvl="0"/>
            <a:r>
              <a:rPr lang="en-US" sz="4000" dirty="0"/>
              <a:t>Any notes created by </a:t>
            </a:r>
            <a:r>
              <a:rPr lang="en-US" sz="4000" u="sng" dirty="0">
                <a:hlinkClick r:id="rId2"/>
              </a:rPr>
              <a:t>servicer</a:t>
            </a:r>
            <a:r>
              <a:rPr lang="en-US" sz="4000" dirty="0"/>
              <a:t> personnel reflecting communications with the borrower about the </a:t>
            </a:r>
            <a:r>
              <a:rPr lang="en-US" sz="4000" u="sng" dirty="0">
                <a:hlinkClick r:id="rId3"/>
              </a:rPr>
              <a:t>mortgage loan</a:t>
            </a:r>
            <a:r>
              <a:rPr lang="en-US" sz="4000" dirty="0"/>
              <a:t> account;</a:t>
            </a:r>
          </a:p>
          <a:p>
            <a:pPr lvl="0"/>
            <a:r>
              <a:rPr lang="en-US" sz="4000" dirty="0"/>
              <a:t>To the extent applicable, a report of the data fields relating to the borrower's </a:t>
            </a:r>
            <a:r>
              <a:rPr lang="en-US" sz="4000" u="sng" dirty="0">
                <a:hlinkClick r:id="rId3"/>
              </a:rPr>
              <a:t>mortgage loan</a:t>
            </a:r>
            <a:r>
              <a:rPr lang="en-US" sz="4000" dirty="0"/>
              <a:t> account created by the </a:t>
            </a:r>
            <a:r>
              <a:rPr lang="en-US" sz="4000" u="sng" dirty="0">
                <a:hlinkClick r:id="rId2"/>
              </a:rPr>
              <a:t>servicer</a:t>
            </a:r>
            <a:r>
              <a:rPr lang="en-US" sz="4000" dirty="0"/>
              <a:t>'s electronic systems in connection with </a:t>
            </a:r>
            <a:r>
              <a:rPr lang="en-US" sz="4000" u="sng" dirty="0">
                <a:hlinkClick r:id="rId4"/>
              </a:rPr>
              <a:t>servicing</a:t>
            </a:r>
            <a:r>
              <a:rPr lang="en-US" sz="4000" dirty="0"/>
              <a:t> practices; and</a:t>
            </a:r>
          </a:p>
          <a:p>
            <a:pPr lvl="0"/>
            <a:r>
              <a:rPr lang="en-US" sz="4000" dirty="0"/>
              <a:t>Copies of any information or documents provided by the borrower to the </a:t>
            </a:r>
            <a:r>
              <a:rPr lang="en-US" sz="4000" u="sng" dirty="0">
                <a:hlinkClick r:id="rId2"/>
              </a:rPr>
              <a:t>servicer</a:t>
            </a:r>
            <a:r>
              <a:rPr lang="en-US" sz="4000" dirty="0"/>
              <a:t> in accordance with the procedures set forth in § </a:t>
            </a:r>
            <a:r>
              <a:rPr lang="en-US" sz="4000" u="sng" dirty="0">
                <a:hlinkClick r:id="rId7"/>
              </a:rPr>
              <a:t>1024.35</a:t>
            </a:r>
            <a:r>
              <a:rPr lang="en-US" sz="4000" dirty="0"/>
              <a:t> or § </a:t>
            </a:r>
            <a:r>
              <a:rPr lang="en-US" sz="4000" u="sng" dirty="0">
                <a:hlinkClick r:id="rId8"/>
              </a:rPr>
              <a:t>1024.41</a:t>
            </a:r>
            <a:r>
              <a:rPr lang="en-US" sz="4000" dirty="0"/>
              <a:t>.</a:t>
            </a:r>
          </a:p>
          <a:p>
            <a:endParaRPr lang="en-US" dirty="0"/>
          </a:p>
        </p:txBody>
      </p:sp>
    </p:spTree>
    <p:extLst>
      <p:ext uri="{BB962C8B-B14F-4D97-AF65-F5344CB8AC3E}">
        <p14:creationId xmlns:p14="http://schemas.microsoft.com/office/powerpoint/2010/main" val="567823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3" y="365129"/>
            <a:ext cx="10515600" cy="1325559"/>
          </a:xfrm>
        </p:spPr>
        <p:txBody>
          <a:bodyPr>
            <a:normAutofit/>
          </a:bodyPr>
          <a:lstStyle/>
          <a:p>
            <a:r>
              <a:rPr lang="en-US" b="1" dirty="0">
                <a:solidFill>
                  <a:schemeClr val="accent1">
                    <a:lumMod val="75000"/>
                  </a:schemeClr>
                </a:solidFill>
              </a:rPr>
              <a:t>Small Servicer Exemptions from Foreclosure Avoidance &amp; Forced Placed Insurance Sections</a:t>
            </a:r>
            <a:endParaRPr lang="en-US" dirty="0">
              <a:solidFill>
                <a:schemeClr val="accent1">
                  <a:lumMod val="75000"/>
                </a:schemeClr>
              </a:solidFill>
            </a:endParaRPr>
          </a:p>
        </p:txBody>
      </p:sp>
      <p:sp>
        <p:nvSpPr>
          <p:cNvPr id="3" name="Content Placeholder 2"/>
          <p:cNvSpPr>
            <a:spLocks noGrp="1"/>
          </p:cNvSpPr>
          <p:nvPr>
            <p:ph idx="1"/>
          </p:nvPr>
        </p:nvSpPr>
        <p:spPr>
          <a:xfrm>
            <a:off x="838203" y="1922929"/>
            <a:ext cx="10515600" cy="4598894"/>
          </a:xfrm>
        </p:spPr>
        <p:txBody>
          <a:bodyPr>
            <a:normAutofit fontScale="85000" lnSpcReduction="20000"/>
          </a:bodyPr>
          <a:lstStyle/>
          <a:p>
            <a:r>
              <a:rPr lang="en-US" dirty="0"/>
              <a:t>Two important exemptions exist for small servicers under</a:t>
            </a:r>
            <a:r>
              <a:rPr lang="en-US" b="1" dirty="0"/>
              <a:t> 1024.17(k)</a:t>
            </a:r>
            <a:r>
              <a:rPr lang="en-US" dirty="0"/>
              <a:t> for Forced placed insurance and under </a:t>
            </a:r>
            <a:r>
              <a:rPr lang="en-US" b="1" dirty="0"/>
              <a:t>§ 1024.41 (j) </a:t>
            </a:r>
            <a:r>
              <a:rPr lang="en-US" dirty="0"/>
              <a:t>for the Foreclosure avoidance sections.</a:t>
            </a:r>
          </a:p>
          <a:p>
            <a:r>
              <a:rPr lang="en-US" b="1" u="sng" dirty="0">
                <a:hlinkClick r:id="rId2"/>
              </a:rPr>
              <a:t>1024.41(j)</a:t>
            </a:r>
            <a:r>
              <a:rPr lang="en-US" b="1" dirty="0">
                <a:hlinkClick r:id="rId2"/>
              </a:rPr>
              <a:t> </a:t>
            </a:r>
            <a:r>
              <a:rPr lang="en-US" b="1" dirty="0"/>
              <a:t>  </a:t>
            </a:r>
            <a:r>
              <a:rPr lang="en-US" dirty="0"/>
              <a:t>A small </a:t>
            </a:r>
            <a:r>
              <a:rPr lang="en-US" u="sng" dirty="0">
                <a:hlinkClick r:id="rId3"/>
              </a:rPr>
              <a:t>servicer</a:t>
            </a:r>
            <a:r>
              <a:rPr lang="en-US" dirty="0"/>
              <a:t> shall be subject to the prohibition on foreclosure referral in paragraph </a:t>
            </a:r>
            <a:r>
              <a:rPr lang="en-US" u="sng" dirty="0">
                <a:hlinkClick r:id="rId4"/>
              </a:rPr>
              <a:t>(f)(1)</a:t>
            </a:r>
            <a:r>
              <a:rPr lang="en-US" dirty="0"/>
              <a:t> of this section. A small </a:t>
            </a:r>
            <a:r>
              <a:rPr lang="en-US" u="sng" dirty="0">
                <a:hlinkClick r:id="rId3"/>
              </a:rPr>
              <a:t>servicer</a:t>
            </a:r>
            <a:r>
              <a:rPr lang="en-US" dirty="0"/>
              <a:t> shall not make the first notice or filing required by applicable law for any judicial or non-judicial foreclosure process and shall not move for foreclosure judgment or order of sale, or conduct a foreclosure sale, if a borrower is performing pursuant to the terms of an agreement on a </a:t>
            </a:r>
            <a:r>
              <a:rPr lang="en-US" u="sng" dirty="0">
                <a:hlinkClick r:id="rId5"/>
              </a:rPr>
              <a:t>loss mitigation option</a:t>
            </a:r>
            <a:r>
              <a:rPr lang="en-US" dirty="0"/>
              <a:t>.</a:t>
            </a:r>
          </a:p>
          <a:p>
            <a:r>
              <a:rPr lang="en-US" b="1" dirty="0">
                <a:solidFill>
                  <a:schemeClr val="accent1">
                    <a:lumMod val="75000"/>
                  </a:schemeClr>
                </a:solidFill>
              </a:rPr>
              <a:t>§1024.17(k)(5)(ii)(B)</a:t>
            </a:r>
            <a:r>
              <a:rPr lang="en-US" dirty="0">
                <a:solidFill>
                  <a:schemeClr val="accent1">
                    <a:lumMod val="75000"/>
                  </a:schemeClr>
                </a:solidFill>
              </a:rPr>
              <a:t> </a:t>
            </a:r>
            <a:r>
              <a:rPr lang="en-US" dirty="0"/>
              <a:t>Notwithstanding paragraphs </a:t>
            </a:r>
            <a:r>
              <a:rPr lang="en-US" u="sng" dirty="0">
                <a:hlinkClick r:id="rId6"/>
              </a:rPr>
              <a:t>(k)(5)(</a:t>
            </a:r>
            <a:r>
              <a:rPr lang="en-US" u="sng" dirty="0" err="1">
                <a:hlinkClick r:id="rId6"/>
              </a:rPr>
              <a:t>i</a:t>
            </a:r>
            <a:r>
              <a:rPr lang="en-US" u="sng" dirty="0">
                <a:hlinkClick r:id="rId6"/>
              </a:rPr>
              <a:t>)</a:t>
            </a:r>
            <a:r>
              <a:rPr lang="en-US" dirty="0"/>
              <a:t> and </a:t>
            </a:r>
            <a:r>
              <a:rPr lang="en-US" u="sng" dirty="0">
                <a:hlinkClick r:id="rId7"/>
              </a:rPr>
              <a:t>(k)(5)(ii)(B)</a:t>
            </a:r>
            <a:r>
              <a:rPr lang="en-US" dirty="0"/>
              <a:t> of this section and subject to the requirements in § 1024.37, a </a:t>
            </a:r>
            <a:r>
              <a:rPr lang="en-US" u="sng" dirty="0">
                <a:hlinkClick r:id="rId3"/>
              </a:rPr>
              <a:t>servicer</a:t>
            </a:r>
            <a:r>
              <a:rPr lang="en-US" dirty="0"/>
              <a:t> that qualifies as a small </a:t>
            </a:r>
            <a:r>
              <a:rPr lang="en-US" u="sng" dirty="0">
                <a:hlinkClick r:id="rId3"/>
              </a:rPr>
              <a:t>servicer</a:t>
            </a:r>
            <a:r>
              <a:rPr lang="en-US" dirty="0"/>
              <a:t> pursuant to 12 CFR 1026.41(e)(4) may purchase </a:t>
            </a:r>
            <a:r>
              <a:rPr lang="en-US" u="sng" dirty="0">
                <a:hlinkClick r:id="rId8"/>
              </a:rPr>
              <a:t>force-placed insurance</a:t>
            </a:r>
            <a:r>
              <a:rPr lang="en-US" dirty="0"/>
              <a:t> and charge the cost of that insurance to the borrower if the cost to the borrower of the force is less than the amount the small </a:t>
            </a:r>
            <a:r>
              <a:rPr lang="en-US" u="sng" dirty="0">
                <a:hlinkClick r:id="rId3"/>
              </a:rPr>
              <a:t>servicer</a:t>
            </a:r>
            <a:r>
              <a:rPr lang="en-US" dirty="0"/>
              <a:t> would need to disburse from the borrower’s </a:t>
            </a:r>
            <a:r>
              <a:rPr lang="en-US" u="sng" dirty="0">
                <a:hlinkClick r:id="rId9"/>
              </a:rPr>
              <a:t>escrow account</a:t>
            </a:r>
            <a:r>
              <a:rPr lang="en-US" dirty="0"/>
              <a:t> to ensure that the borrower’s </a:t>
            </a:r>
            <a:r>
              <a:rPr lang="en-US" u="sng" dirty="0">
                <a:hlinkClick r:id="rId10"/>
              </a:rPr>
              <a:t>hazard insurance</a:t>
            </a:r>
            <a:r>
              <a:rPr lang="en-US" dirty="0"/>
              <a:t> premium charges were paid in a timely manner.</a:t>
            </a:r>
          </a:p>
          <a:p>
            <a:endParaRPr lang="en-US" dirty="0"/>
          </a:p>
        </p:txBody>
      </p:sp>
    </p:spTree>
    <p:extLst>
      <p:ext uri="{BB962C8B-B14F-4D97-AF65-F5344CB8AC3E}">
        <p14:creationId xmlns:p14="http://schemas.microsoft.com/office/powerpoint/2010/main" val="723035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Nick Thompson	</a:t>
            </a:r>
          </a:p>
        </p:txBody>
      </p:sp>
      <p:sp>
        <p:nvSpPr>
          <p:cNvPr id="3" name="Content Placeholder 2"/>
          <p:cNvSpPr>
            <a:spLocks noGrp="1"/>
          </p:cNvSpPr>
          <p:nvPr>
            <p:ph idx="1"/>
          </p:nvPr>
        </p:nvSpPr>
        <p:spPr/>
        <p:txBody>
          <a:bodyPr/>
          <a:lstStyle/>
          <a:p>
            <a:r>
              <a:rPr lang="en-US" dirty="0"/>
              <a:t>Nick C Thompson</a:t>
            </a:r>
          </a:p>
          <a:p>
            <a:r>
              <a:rPr lang="en-US" dirty="0"/>
              <a:t>800 Stone Creek Parkway Suite 6 Louisville KY 40223</a:t>
            </a:r>
          </a:p>
          <a:p>
            <a:r>
              <a:rPr lang="en-US" dirty="0"/>
              <a:t>502-625-0905  Fax 502-625-0940</a:t>
            </a:r>
          </a:p>
          <a:p>
            <a:r>
              <a:rPr lang="en-US" dirty="0">
                <a:hlinkClick r:id="rId2"/>
              </a:rPr>
              <a:t>Office@Bankruptcy-Divorce.com</a:t>
            </a:r>
            <a:r>
              <a:rPr lang="en-US" dirty="0"/>
              <a:t> </a:t>
            </a:r>
          </a:p>
          <a:p>
            <a:r>
              <a:rPr lang="en-US" dirty="0"/>
              <a:t>For additional information on Bankruptcy and Foreclosure including articles on income tax or student loans and bankruptcy see our website at </a:t>
            </a:r>
            <a:r>
              <a:rPr lang="en-US" dirty="0">
                <a:hlinkClick r:id="rId3"/>
              </a:rPr>
              <a:t>www.Bankruptcy-Divorce.com</a:t>
            </a:r>
            <a:endParaRPr lang="en-US" dirty="0"/>
          </a:p>
          <a:p>
            <a:pPr marL="0" indent="0">
              <a:buNone/>
            </a:pPr>
            <a:endParaRPr lang="en-US" dirty="0"/>
          </a:p>
        </p:txBody>
      </p:sp>
    </p:spTree>
    <p:extLst>
      <p:ext uri="{BB962C8B-B14F-4D97-AF65-F5344CB8AC3E}">
        <p14:creationId xmlns:p14="http://schemas.microsoft.com/office/powerpoint/2010/main" val="233695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The important CFPB sections 1024 and 1026</a:t>
            </a:r>
          </a:p>
        </p:txBody>
      </p:sp>
      <p:sp>
        <p:nvSpPr>
          <p:cNvPr id="3" name="Content Placeholder 2"/>
          <p:cNvSpPr>
            <a:spLocks noGrp="1"/>
          </p:cNvSpPr>
          <p:nvPr>
            <p:ph idx="1"/>
          </p:nvPr>
        </p:nvSpPr>
        <p:spPr/>
        <p:txBody>
          <a:bodyPr/>
          <a:lstStyle/>
          <a:p>
            <a:r>
              <a:rPr lang="en-US" dirty="0"/>
              <a:t>The important CFR sections are </a:t>
            </a:r>
            <a:r>
              <a:rPr lang="en-US" u="sng" dirty="0">
                <a:hlinkClick r:id="rId3"/>
              </a:rPr>
              <a:t>12 CFR 1024 (regulation x) and 1026 (regulation z).</a:t>
            </a:r>
            <a:r>
              <a:rPr lang="en-US" dirty="0"/>
              <a:t>  These rules strongly enhance the rights of borrowers and improve information to the borrowers, prevent foreclosures and define reasonable efforts on the part of lenders to prevent foreclosures.  A June 22</a:t>
            </a:r>
            <a:r>
              <a:rPr lang="en-US" baseline="30000" dirty="0"/>
              <a:t>nd</a:t>
            </a:r>
            <a:r>
              <a:rPr lang="en-US" dirty="0"/>
              <a:t> 2016 a </a:t>
            </a:r>
            <a:r>
              <a:rPr lang="en-US" u="sng" dirty="0">
                <a:hlinkClick r:id="rId4"/>
              </a:rPr>
              <a:t>press release</a:t>
            </a:r>
            <a:r>
              <a:rPr lang="en-US" dirty="0"/>
              <a:t> from the CFPB confirmed a long known fact that a major cause of these errors and practices is faulty systems and outdated software used by lenders and servicers.  This press release states outdated systems are an excuse and not a reason for these errors.    Outdated software often causes foreclosures or delinquency to the benefit of servicers who profit from and bill for delinquency.</a:t>
            </a:r>
          </a:p>
          <a:p>
            <a:endParaRPr lang="en-US" dirty="0"/>
          </a:p>
        </p:txBody>
      </p:sp>
    </p:spTree>
    <p:extLst>
      <p:ext uri="{BB962C8B-B14F-4D97-AF65-F5344CB8AC3E}">
        <p14:creationId xmlns:p14="http://schemas.microsoft.com/office/powerpoint/2010/main" val="140010292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Developing CFPB the successor in interest</a:t>
            </a:r>
          </a:p>
        </p:txBody>
      </p:sp>
      <p:sp>
        <p:nvSpPr>
          <p:cNvPr id="3" name="Content Placeholder 2"/>
          <p:cNvSpPr>
            <a:spLocks noGrp="1"/>
          </p:cNvSpPr>
          <p:nvPr>
            <p:ph idx="1"/>
          </p:nvPr>
        </p:nvSpPr>
        <p:spPr/>
        <p:txBody>
          <a:bodyPr/>
          <a:lstStyle/>
          <a:p>
            <a:r>
              <a:rPr lang="en-US" dirty="0"/>
              <a:t>A major new development has been the developing trend to create protections for successors in interest.  Until now only borrowers have had most of the protection from foreclosures.   Persons who inherit property or obtain property pursuant to a divorce order had no status as a borrower and few if any rights.  This forced these persons to file bankruptcy where in a Chapter 13 their interest in the property had a chance of being protected by catching up the mortgage for a widow or ex spouse who now owned the property. The CFPB has been developing and working on rights for these persons but regulations will not become effective until a year after the publication of these rights.     </a:t>
            </a:r>
          </a:p>
          <a:p>
            <a:endParaRPr lang="en-US" dirty="0"/>
          </a:p>
        </p:txBody>
      </p:sp>
    </p:spTree>
    <p:extLst>
      <p:ext uri="{BB962C8B-B14F-4D97-AF65-F5344CB8AC3E}">
        <p14:creationId xmlns:p14="http://schemas.microsoft.com/office/powerpoint/2010/main" val="2415598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Servicer prevented from foreclosure</a:t>
            </a:r>
          </a:p>
        </p:txBody>
      </p:sp>
      <p:sp>
        <p:nvSpPr>
          <p:cNvPr id="3" name="Content Placeholder 2"/>
          <p:cNvSpPr>
            <a:spLocks noGrp="1"/>
          </p:cNvSpPr>
          <p:nvPr>
            <p:ph idx="1"/>
          </p:nvPr>
        </p:nvSpPr>
        <p:spPr/>
        <p:txBody>
          <a:bodyPr>
            <a:normAutofit lnSpcReduction="10000"/>
          </a:bodyPr>
          <a:lstStyle/>
          <a:p>
            <a:pPr marL="0" indent="0">
              <a:buNone/>
            </a:pPr>
            <a:r>
              <a:rPr lang="en-US" dirty="0"/>
              <a:t>The Major section of importance for foreclosure defense is the compliance section 12 §1024. 41 (a) regulating loss mitigation procedures. 12 §1024. 41 (a) fails to create a private right of action.  Instead the Servicer is prevented from proceeding with a foreclosure proceeding until a lender follows all these procedures.  It states: </a:t>
            </a:r>
          </a:p>
          <a:p>
            <a:pPr lvl="1"/>
            <a:r>
              <a:rPr lang="en-US" sz="2800" dirty="0"/>
              <a:t>Nothing in 12 § </a:t>
            </a:r>
            <a:r>
              <a:rPr lang="en-US" sz="2800" u="sng" dirty="0">
                <a:hlinkClick r:id="rId2"/>
              </a:rPr>
              <a:t>1024.41</a:t>
            </a:r>
            <a:r>
              <a:rPr lang="en-US" sz="2800" dirty="0"/>
              <a:t> should be construed to create a right for a borrower to enforce the terms of any agreement between a </a:t>
            </a:r>
            <a:r>
              <a:rPr lang="en-US" sz="2800" u="sng" dirty="0">
                <a:hlinkClick r:id="rId3"/>
              </a:rPr>
              <a:t>servicer</a:t>
            </a:r>
            <a:r>
              <a:rPr lang="en-US" sz="2800" dirty="0"/>
              <a:t> and the owner or assignee of a </a:t>
            </a:r>
            <a:r>
              <a:rPr lang="en-US" sz="2800" u="sng" dirty="0">
                <a:hlinkClick r:id="rId4"/>
              </a:rPr>
              <a:t>mortgage loan</a:t>
            </a:r>
            <a:r>
              <a:rPr lang="en-US" sz="2800" dirty="0"/>
              <a:t>, including with respect to the evaluation for, or offer of, any </a:t>
            </a:r>
            <a:r>
              <a:rPr lang="en-US" sz="2800" u="sng" dirty="0">
                <a:hlinkClick r:id="rId5"/>
              </a:rPr>
              <a:t>loss mitigation option</a:t>
            </a:r>
            <a:r>
              <a:rPr lang="en-US" sz="2800" dirty="0"/>
              <a:t> or to eliminate any such right that may exist pursuant to applicable law.</a:t>
            </a:r>
          </a:p>
          <a:p>
            <a:endParaRPr lang="en-US" dirty="0"/>
          </a:p>
        </p:txBody>
      </p:sp>
    </p:spTree>
    <p:extLst>
      <p:ext uri="{BB962C8B-B14F-4D97-AF65-F5344CB8AC3E}">
        <p14:creationId xmlns:p14="http://schemas.microsoft.com/office/powerpoint/2010/main" val="165761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Filing a Complaint, Examinations</a:t>
            </a:r>
          </a:p>
        </p:txBody>
      </p:sp>
      <p:sp>
        <p:nvSpPr>
          <p:cNvPr id="3" name="Content Placeholder 2"/>
          <p:cNvSpPr>
            <a:spLocks noGrp="1"/>
          </p:cNvSpPr>
          <p:nvPr>
            <p:ph idx="1"/>
          </p:nvPr>
        </p:nvSpPr>
        <p:spPr/>
        <p:txBody>
          <a:bodyPr>
            <a:normAutofit/>
          </a:bodyPr>
          <a:lstStyle/>
          <a:p>
            <a:r>
              <a:rPr lang="en-US" dirty="0"/>
              <a:t>The CFPB investigates and regulates the industry along with performing examinations.  Complaints requesting an investigation can be filed at </a:t>
            </a:r>
            <a:r>
              <a:rPr lang="en-US" u="sng" dirty="0">
                <a:hlinkClick r:id="rId2"/>
              </a:rPr>
              <a:t>http://www.consumerfinance.gov/complaint/</a:t>
            </a:r>
            <a:r>
              <a:rPr lang="en-US" dirty="0"/>
              <a:t>.    </a:t>
            </a:r>
          </a:p>
          <a:p>
            <a:r>
              <a:rPr lang="en-US" dirty="0"/>
              <a:t>Complaints may trigger examinations or enforcement actions. </a:t>
            </a:r>
          </a:p>
          <a:p>
            <a:r>
              <a:rPr lang="en-US" dirty="0"/>
              <a:t>The results of enforcement actions are published and circulated. </a:t>
            </a:r>
            <a:r>
              <a:rPr lang="en-US" dirty="0">
                <a:hlinkClick r:id="rId3"/>
              </a:rPr>
              <a:t>http://www.consumerfinance.gov/privacy/system-records-notices/enforcement-database/</a:t>
            </a:r>
            <a:r>
              <a:rPr lang="en-US" dirty="0"/>
              <a:t>   </a:t>
            </a:r>
          </a:p>
          <a:p>
            <a:r>
              <a:rPr lang="en-US" dirty="0"/>
              <a:t>Complaints may be filed for student loan, collection </a:t>
            </a:r>
            <a:r>
              <a:rPr lang="en-US" dirty="0" err="1"/>
              <a:t>agendy</a:t>
            </a:r>
            <a:r>
              <a:rPr lang="en-US" dirty="0"/>
              <a:t> or mortgage cases.  Often after a complaint is filed the lender files are reviewed by the lender for problems and errors.   (Scrubbing)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89490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2016 Examination sections mirror recent </a:t>
            </a:r>
            <a:r>
              <a:rPr lang="en-US" dirty="0" err="1">
                <a:solidFill>
                  <a:schemeClr val="accent1">
                    <a:lumMod val="75000"/>
                  </a:schemeClr>
                </a:solidFill>
              </a:rPr>
              <a:t>regs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a:t>Module 1 Servicing Transfers, Loan Ownership Transfers, and Escrow Disclosures  </a:t>
            </a:r>
          </a:p>
          <a:p>
            <a:r>
              <a:rPr lang="en-US" dirty="0"/>
              <a:t>Module 2 Payment Processing and Account Maintenance</a:t>
            </a:r>
          </a:p>
          <a:p>
            <a:r>
              <a:rPr lang="en-US" dirty="0"/>
              <a:t>Module 3 Consumer Inquiries, Complaints, and Error Resolution Procedures</a:t>
            </a:r>
          </a:p>
          <a:p>
            <a:r>
              <a:rPr lang="en-US" dirty="0"/>
              <a:t>Module 4 Maintenance of Escrow Accounts and Insurance Products</a:t>
            </a:r>
          </a:p>
          <a:p>
            <a:r>
              <a:rPr lang="en-US" dirty="0"/>
              <a:t>Module 5 Credit Reporting</a:t>
            </a:r>
          </a:p>
          <a:p>
            <a:r>
              <a:rPr lang="en-US" dirty="0"/>
              <a:t>Module 6 Information Sharing and Privacy, Default Servicing</a:t>
            </a:r>
          </a:p>
          <a:p>
            <a:r>
              <a:rPr lang="en-US" dirty="0"/>
              <a:t>Module 7 Collections and Accounts in Bankruptcy</a:t>
            </a:r>
          </a:p>
          <a:p>
            <a:r>
              <a:rPr lang="en-US" dirty="0"/>
              <a:t>Module 8 Loss Mitigation, Early Intervention, and Continuity of Contact for Foreclosure</a:t>
            </a:r>
          </a:p>
          <a:p>
            <a:r>
              <a:rPr lang="en-US" dirty="0"/>
              <a:t>Module 9 Foreclosures </a:t>
            </a:r>
          </a:p>
          <a:p>
            <a:r>
              <a:rPr lang="en-US" dirty="0"/>
              <a:t>Module 10 Examiner Conclusions and Wrap-Up</a:t>
            </a:r>
          </a:p>
          <a:p>
            <a:endParaRPr lang="en-US" dirty="0"/>
          </a:p>
        </p:txBody>
      </p:sp>
    </p:spTree>
    <p:extLst>
      <p:ext uri="{BB962C8B-B14F-4D97-AF65-F5344CB8AC3E}">
        <p14:creationId xmlns:p14="http://schemas.microsoft.com/office/powerpoint/2010/main" val="1207055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chemeClr val="accent1">
                    <a:lumMod val="75000"/>
                  </a:schemeClr>
                </a:solidFill>
              </a:rPr>
            </a:br>
            <a:r>
              <a:rPr lang="en-US" b="1" dirty="0">
                <a:solidFill>
                  <a:schemeClr val="accent1">
                    <a:lumMod val="75000"/>
                  </a:schemeClr>
                </a:solidFill>
              </a:rPr>
              <a:t>Clear Monthly Statements </a:t>
            </a:r>
            <a:r>
              <a:rPr lang="en-US" b="1" dirty="0" err="1">
                <a:solidFill>
                  <a:schemeClr val="accent1">
                    <a:lumMod val="75000"/>
                  </a:schemeClr>
                </a:solidFill>
              </a:rPr>
              <a:t>Reg</a:t>
            </a:r>
            <a:r>
              <a:rPr lang="en-US" b="1" dirty="0">
                <a:solidFill>
                  <a:schemeClr val="accent1">
                    <a:lumMod val="75000"/>
                  </a:schemeClr>
                </a:solidFill>
              </a:rPr>
              <a:t> Z </a:t>
            </a:r>
            <a:r>
              <a:rPr lang="en-US" b="1" u="sng" dirty="0">
                <a:solidFill>
                  <a:schemeClr val="accent1">
                    <a:lumMod val="75000"/>
                  </a:schemeClr>
                </a:solidFill>
                <a:hlinkClick r:id="rId2"/>
              </a:rPr>
              <a:t>12 CFR 1026.41</a:t>
            </a:r>
            <a:br>
              <a:rPr lang="en-US" b="1"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a:xfrm>
            <a:off x="838203" y="1825627"/>
            <a:ext cx="10515600" cy="4709644"/>
          </a:xfrm>
        </p:spPr>
        <p:txBody>
          <a:bodyPr>
            <a:normAutofit fontScale="92500" lnSpcReduction="20000"/>
          </a:bodyPr>
          <a:lstStyle/>
          <a:p>
            <a:r>
              <a:rPr lang="en-US" dirty="0"/>
              <a:t>This section requires monthly statements and what must be included.  Monthly statements from servicers must include the amount due, the breakdown of the payments, any recent transaction activity, next payment date, and a summary of the mortgage terms.  </a:t>
            </a:r>
          </a:p>
          <a:p>
            <a:r>
              <a:rPr lang="en-US" b="1" u="sng" dirty="0">
                <a:hlinkClick r:id="rId3"/>
              </a:rPr>
              <a:t>1026.41(a)(2) Periodic Statements.</a:t>
            </a:r>
            <a:endParaRPr lang="en-US" dirty="0"/>
          </a:p>
          <a:p>
            <a:r>
              <a:rPr lang="en-US" dirty="0"/>
              <a:t> (2) Periodic statements. A servicer of a transaction subject to this section shall provide the consumer, for each billing cycle, a periodic statement meeting the requirements of paragraphs (b), (c), and (d) of this section. If a mortgage loan has a billing cycle shorter than a period of 31 days (for example, a bi-weekly billing cycle), a periodic statement covering an entire month may be used. For the purposes of this section, servicer includes the creditor, assignee, or servicer, as applicable. A creditor or assignee that does not currently own the mortgage loan or the mortgage servicing rights is not subject to the requirement in this section to provide a periodic statement. </a:t>
            </a:r>
          </a:p>
          <a:p>
            <a:endParaRPr lang="en-US" dirty="0"/>
          </a:p>
        </p:txBody>
      </p:sp>
    </p:spTree>
    <p:extLst>
      <p:ext uri="{BB962C8B-B14F-4D97-AF65-F5344CB8AC3E}">
        <p14:creationId xmlns:p14="http://schemas.microsoft.com/office/powerpoint/2010/main" val="184107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rPr>
              <a:t>Payments Promptly Credited Reg. Z 12 C.F.R. § 1026.36(c)(1)(</a:t>
            </a:r>
            <a:r>
              <a:rPr lang="en-US" b="1" dirty="0" err="1">
                <a:solidFill>
                  <a:schemeClr val="accent1">
                    <a:lumMod val="75000"/>
                  </a:schemeClr>
                </a:solidFill>
              </a:rPr>
              <a:t>i</a:t>
            </a:r>
            <a:r>
              <a:rPr lang="en-US" b="1" dirty="0">
                <a:solidFill>
                  <a:schemeClr val="accent1">
                    <a:lumMod val="75000"/>
                  </a:schemeClr>
                </a:solidFill>
              </a:rPr>
              <a:t>)</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a:t>A Servicer must credit a borrower’s account the date the payment is received under Reg. Z, 12 C.F.R. § 1026.36(c)(1)(</a:t>
            </a:r>
            <a:r>
              <a:rPr lang="en-US" dirty="0" err="1"/>
              <a:t>i</a:t>
            </a:r>
            <a:r>
              <a:rPr lang="en-US" dirty="0"/>
              <a:t>) [§ 226.36(c)(1)(</a:t>
            </a:r>
            <a:r>
              <a:rPr lang="en-US" dirty="0" err="1"/>
              <a:t>i</a:t>
            </a:r>
            <a:r>
              <a:rPr lang="en-US" dirty="0"/>
              <a:t>)]; and Frank Dodd 11 15 U.S.C. § 1639f. If servicers place partial payments in a suspense account, then the payment must be credited to the borrower’s account once the suspense account equals one full payment. </a:t>
            </a:r>
          </a:p>
          <a:p>
            <a:r>
              <a:rPr lang="en-US" b="1" u="sng" dirty="0">
                <a:hlinkClick r:id="rId2"/>
              </a:rPr>
              <a:t>1026.36(c)(1)(</a:t>
            </a:r>
            <a:r>
              <a:rPr lang="en-US" b="1" u="sng" dirty="0" err="1">
                <a:hlinkClick r:id="rId2"/>
              </a:rPr>
              <a:t>i</a:t>
            </a:r>
            <a:r>
              <a:rPr lang="en-US" b="1" u="sng" dirty="0">
                <a:hlinkClick r:id="rId2"/>
              </a:rPr>
              <a:t>)</a:t>
            </a:r>
            <a:r>
              <a:rPr lang="en-US" dirty="0"/>
              <a:t> Periodic payments. No servicer shall fail to credit a periodic payment to the consumer's loan account as of the date of receipt, except when a delay in crediting does not result in any charge to the consumer or in the reporting of negative information to a consumer reporting agency, or except as provided in paragraph (c)(1)(iii) of this section. A periodic payment, as used in this paragraph (c), is an amount sufficient to cover principal, interest, and escrow (if applicable) for a given billing cycle. A payment qualifies as a periodic payment even if it does not include amounts required to cover late fees, other fees, or non-escrow payments a servicer has advanced on a consumer's behalf. </a:t>
            </a:r>
          </a:p>
          <a:p>
            <a:endParaRPr lang="en-US" dirty="0"/>
          </a:p>
        </p:txBody>
      </p:sp>
    </p:spTree>
    <p:extLst>
      <p:ext uri="{BB962C8B-B14F-4D97-AF65-F5344CB8AC3E}">
        <p14:creationId xmlns:p14="http://schemas.microsoft.com/office/powerpoint/2010/main" val="2708160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333</TotalTime>
  <Words>2119</Words>
  <Application>Microsoft Office PowerPoint</Application>
  <PresentationFormat>Widescreen</PresentationFormat>
  <Paragraphs>111</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Navigating CFPB Mortgage Servicing  </vt:lpstr>
      <vt:lpstr>Link to the latest 1024 and 1026 regulations</vt:lpstr>
      <vt:lpstr>The important CFPB sections 1024 and 1026</vt:lpstr>
      <vt:lpstr>Developing CFPB the successor in interest</vt:lpstr>
      <vt:lpstr>Servicer prevented from foreclosure</vt:lpstr>
      <vt:lpstr>Filing a Complaint, Examinations</vt:lpstr>
      <vt:lpstr>2016 Examination sections mirror recent regs</vt:lpstr>
      <vt:lpstr> Clear Monthly Statements Reg Z 12 CFR 1026.41 </vt:lpstr>
      <vt:lpstr>Payments Promptly Credited Reg. Z 12 C.F.R. § 1026.36(c)(1)(i)</vt:lpstr>
      <vt:lpstr>Early notice of Delinquency by Live and Written Contact 12 § 1024.39(a)</vt:lpstr>
      <vt:lpstr>Notice of Foreclosure Alternatives 12 § 1024.39 (b) </vt:lpstr>
      <vt:lpstr>§ 1024.40 Continuity of Contact  </vt:lpstr>
      <vt:lpstr>12 § 1024.40 Continuity of contact. § a </vt:lpstr>
      <vt:lpstr>12 § 1024.40 Continuity of contact. § b </vt:lpstr>
      <vt:lpstr>12 § 1024.40 Continuity of contact. § b </vt:lpstr>
      <vt:lpstr>Applications for Mortgage Modification and Foreclosure Avoidance §1024.41 (c) and (d)</vt:lpstr>
      <vt:lpstr>§ 1024.41 Fair Review Process § (a) through (e) </vt:lpstr>
      <vt:lpstr>Restrictions on Dual Tracking §1024.41(f) and §1024.41(g) Right to Appeal 1024.41(h) </vt:lpstr>
      <vt:lpstr>12 § 1026.20 (c) Interest Rate Adjustments for ARMS sections 12 §1026.20 (d)(2)(ix) through (xi) </vt:lpstr>
      <vt:lpstr>Borrower’s Option to Avoid Forced Placed Insurance 12 CFR 1024.37 (c)</vt:lpstr>
      <vt:lpstr>Promptly Correct Errors and Provide Information 1024.35(e); 1024.36 and 1024.38(b) (4) (ii) </vt:lpstr>
      <vt:lpstr>Record Retention 1024.38 (c) 1</vt:lpstr>
      <vt:lpstr>Servicing File Record Retention 1024.38 (c) 1</vt:lpstr>
      <vt:lpstr>Small Servicer Exemptions from Foreclosure Avoidance &amp; Forced Placed Insurance Sections</vt:lpstr>
      <vt:lpstr>Nick Thompson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CFPB UDCPA and Bankruptcy</dc:title>
  <dc:creator>Nick Thompson</dc:creator>
  <cp:lastModifiedBy>Nick Thompson</cp:lastModifiedBy>
  <cp:revision>35</cp:revision>
  <cp:lastPrinted>2016-10-31T13:16:15Z</cp:lastPrinted>
  <dcterms:modified xsi:type="dcterms:W3CDTF">2016-10-31T14:14:10Z</dcterms:modified>
</cp:coreProperties>
</file>