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69" r:id="rId3"/>
    <p:sldId id="272" r:id="rId4"/>
    <p:sldId id="257" r:id="rId5"/>
    <p:sldId id="268" r:id="rId6"/>
    <p:sldId id="271" r:id="rId7"/>
    <p:sldId id="270" r:id="rId8"/>
    <p:sldId id="258" r:id="rId9"/>
    <p:sldId id="259" r:id="rId10"/>
    <p:sldId id="260" r:id="rId11"/>
    <p:sldId id="279" r:id="rId12"/>
    <p:sldId id="261" r:id="rId13"/>
    <p:sldId id="262" r:id="rId14"/>
    <p:sldId id="263" r:id="rId15"/>
    <p:sldId id="264" r:id="rId16"/>
    <p:sldId id="265" r:id="rId17"/>
    <p:sldId id="266" r:id="rId18"/>
    <p:sldId id="273" r:id="rId19"/>
    <p:sldId id="274" r:id="rId20"/>
    <p:sldId id="276" r:id="rId21"/>
    <p:sldId id="275" r:id="rId22"/>
    <p:sldId id="277" r:id="rId23"/>
    <p:sldId id="278" r:id="rId24"/>
    <p:sldId id="28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 name="Date Placeholder 2"/>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5CE00635-5A65-4F38-9E44-214C076761BB}" type="datetime1">
              <a:rPr lang="en-US"/>
              <a:pPr lvl="0"/>
              <a:t>10/6/2016</a:t>
            </a:fld>
            <a:endParaRPr lang="en-US"/>
          </a:p>
        </p:txBody>
      </p:sp>
      <p:sp>
        <p:nvSpPr>
          <p:cNvPr id="4" name="Slide Image Placeholder 3"/>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7" name="Slide Number Placeholder 6"/>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3F0C7338-95BE-4E3F-BA5B-936AAC09FDB8}" type="slidenum">
              <a:t>‹#›</a:t>
            </a:fld>
            <a:endParaRPr lang="en-US"/>
          </a:p>
        </p:txBody>
      </p:sp>
    </p:spTree>
    <p:extLst>
      <p:ext uri="{BB962C8B-B14F-4D97-AF65-F5344CB8AC3E}">
        <p14:creationId xmlns:p14="http://schemas.microsoft.com/office/powerpoint/2010/main" val="86882477"/>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txBox="1">
            <a:spLocks noGrp="1"/>
          </p:cNvSpPr>
          <p:nvPr>
            <p:ph type="body" sz="quarter" idx="1"/>
          </p:nvPr>
        </p:nvSpPr>
        <p:spPr/>
        <p:txBody>
          <a:bodyPr/>
          <a:lstStyle/>
          <a:p>
            <a:endParaRPr lang="en-US"/>
          </a:p>
        </p:txBody>
      </p:sp>
      <p:sp>
        <p:nvSpPr>
          <p:cNvPr id="4" name="Slide Number Placeholder 3"/>
          <p:cNvSpPr txBox="1">
            <a:spLocks noGrp="1"/>
          </p:cNvSpPr>
          <p:nvPr>
            <p:ph type="sldNum" sz="quarter" idx="8"/>
          </p:nvPr>
        </p:nvSpPr>
        <p:spPr/>
        <p:txBody>
          <a:bodyPr/>
          <a:lstStyle/>
          <a:p>
            <a:pPr lvl="0"/>
            <a:fld id="{D74C5F40-69AA-43C2-B765-76419F7AA5ED}" type="slidenum">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lvl="0"/>
            <a:fld id="{3F0C7338-95BE-4E3F-BA5B-936AAC09FDB8}" type="slidenum">
              <a:rPr lang="en-US" smtClean="0"/>
              <a:t>6</a:t>
            </a:fld>
            <a:endParaRPr lang="en-US"/>
          </a:p>
        </p:txBody>
      </p:sp>
    </p:spTree>
    <p:extLst>
      <p:ext uri="{BB962C8B-B14F-4D97-AF65-F5344CB8AC3E}">
        <p14:creationId xmlns:p14="http://schemas.microsoft.com/office/powerpoint/2010/main" val="2734017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fld id="{EF2E78F9-29DA-4E61-AE92-6679934ECCBC}" type="datetime1">
              <a:rPr lang="en-US"/>
              <a:pPr lvl="0"/>
              <a:t>10/6/2016</a:t>
            </a:fld>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2C1AB0DC-7359-4E4A-991D-AB0D71D1B14F}" type="slidenum">
              <a:t>‹#›</a:t>
            </a:fld>
            <a:endParaRPr lang="en-US"/>
          </a:p>
        </p:txBody>
      </p:sp>
    </p:spTree>
    <p:extLst>
      <p:ext uri="{BB962C8B-B14F-4D97-AF65-F5344CB8AC3E}">
        <p14:creationId xmlns:p14="http://schemas.microsoft.com/office/powerpoint/2010/main" val="419680149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15560968-A523-4B86-A091-E4531477DE66}" type="datetime1">
              <a:rPr lang="en-US"/>
              <a:pPr lvl="0"/>
              <a:t>10/6/2016</a:t>
            </a:fld>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B33EDED0-FA36-40DE-9236-A6EEACB13810}" type="slidenum">
              <a:t>‹#›</a:t>
            </a:fld>
            <a:endParaRPr lang="en-US"/>
          </a:p>
        </p:txBody>
      </p:sp>
    </p:spTree>
    <p:extLst>
      <p:ext uri="{BB962C8B-B14F-4D97-AF65-F5344CB8AC3E}">
        <p14:creationId xmlns:p14="http://schemas.microsoft.com/office/powerpoint/2010/main" val="2471913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3AB72515-367F-49B1-A834-73D0FB1E6C3A}" type="datetime1">
              <a:rPr lang="en-US"/>
              <a:pPr lvl="0"/>
              <a:t>10/6/2016</a:t>
            </a:fld>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325A1AC3-28D2-43A7-B513-782DB9437130}" type="slidenum">
              <a:t>‹#›</a:t>
            </a:fld>
            <a:endParaRPr lang="en-US"/>
          </a:p>
        </p:txBody>
      </p:sp>
    </p:spTree>
    <p:extLst>
      <p:ext uri="{BB962C8B-B14F-4D97-AF65-F5344CB8AC3E}">
        <p14:creationId xmlns:p14="http://schemas.microsoft.com/office/powerpoint/2010/main" val="2174775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0A41CD5B-15E4-44BB-A922-6DFDEC6C98E5}" type="datetime1">
              <a:rPr lang="en-US"/>
              <a:pPr lvl="0"/>
              <a:t>10/6/2016</a:t>
            </a:fld>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A887AF61-1EB6-4757-ADC3-BAF05CD0F32E}" type="slidenum">
              <a:t>‹#›</a:t>
            </a:fld>
            <a:endParaRPr lang="en-US"/>
          </a:p>
        </p:txBody>
      </p:sp>
    </p:spTree>
    <p:extLst>
      <p:ext uri="{BB962C8B-B14F-4D97-AF65-F5344CB8AC3E}">
        <p14:creationId xmlns:p14="http://schemas.microsoft.com/office/powerpoint/2010/main" val="116278666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fld id="{8A5F19F9-EF2E-4636-8365-2563617338B6}" type="datetime1">
              <a:rPr lang="en-US"/>
              <a:pPr lvl="0"/>
              <a:t>10/6/2016</a:t>
            </a:fld>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6F8D2E91-1C16-426B-835E-21F51249D98C}" type="slidenum">
              <a:t>‹#›</a:t>
            </a:fld>
            <a:endParaRPr lang="en-US"/>
          </a:p>
        </p:txBody>
      </p:sp>
    </p:spTree>
    <p:extLst>
      <p:ext uri="{BB962C8B-B14F-4D97-AF65-F5344CB8AC3E}">
        <p14:creationId xmlns:p14="http://schemas.microsoft.com/office/powerpoint/2010/main" val="187902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fld id="{8B8438E0-0701-4225-9F40-612E46685AC0}" type="datetime1">
              <a:rPr lang="en-US"/>
              <a:pPr lvl="0"/>
              <a:t>10/6/2016</a:t>
            </a:fld>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57B48973-E941-4250-8287-792A37C66B3F}" type="slidenum">
              <a:t>‹#›</a:t>
            </a:fld>
            <a:endParaRPr lang="en-US"/>
          </a:p>
        </p:txBody>
      </p:sp>
    </p:spTree>
    <p:extLst>
      <p:ext uri="{BB962C8B-B14F-4D97-AF65-F5344CB8AC3E}">
        <p14:creationId xmlns:p14="http://schemas.microsoft.com/office/powerpoint/2010/main" val="2804948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Edit Master text styles</a:t>
            </a:r>
          </a:p>
        </p:txBody>
      </p:sp>
      <p:sp>
        <p:nvSpPr>
          <p:cNvPr id="4" name="Content Placeholder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Edit Master text styles</a:t>
            </a:r>
          </a:p>
        </p:txBody>
      </p:sp>
      <p:sp>
        <p:nvSpPr>
          <p:cNvPr id="6" name="Content Placeholder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fld id="{DC191A51-3967-4EA7-96EE-FA041D70D144}" type="datetime1">
              <a:rPr lang="en-US"/>
              <a:pPr lvl="0"/>
              <a:t>10/6/2016</a:t>
            </a:fld>
            <a:endParaRPr lang="en-US"/>
          </a:p>
        </p:txBody>
      </p:sp>
      <p:sp>
        <p:nvSpPr>
          <p:cNvPr id="8" name="Footer Placeholder 7"/>
          <p:cNvSpPr txBox="1">
            <a:spLocks noGrp="1"/>
          </p:cNvSpPr>
          <p:nvPr>
            <p:ph type="ftr" sz="quarter" idx="9"/>
          </p:nvPr>
        </p:nvSpPr>
        <p:spPr/>
        <p:txBody>
          <a:bodyPr/>
          <a:lstStyle>
            <a:lvl1pPr>
              <a:defRPr/>
            </a:lvl1pPr>
          </a:lstStyle>
          <a:p>
            <a:pPr lvl="0"/>
            <a:endParaRPr lang="en-US"/>
          </a:p>
        </p:txBody>
      </p:sp>
      <p:sp>
        <p:nvSpPr>
          <p:cNvPr id="9" name="Slide Number Placeholder 8"/>
          <p:cNvSpPr txBox="1">
            <a:spLocks noGrp="1"/>
          </p:cNvSpPr>
          <p:nvPr>
            <p:ph type="sldNum" sz="quarter" idx="8"/>
          </p:nvPr>
        </p:nvSpPr>
        <p:spPr/>
        <p:txBody>
          <a:bodyPr/>
          <a:lstStyle>
            <a:lvl1pPr>
              <a:defRPr/>
            </a:lvl1pPr>
          </a:lstStyle>
          <a:p>
            <a:pPr lvl="0"/>
            <a:fld id="{5102356C-2FAA-4804-B16A-65A593A84F22}" type="slidenum">
              <a:t>‹#›</a:t>
            </a:fld>
            <a:endParaRPr lang="en-US"/>
          </a:p>
        </p:txBody>
      </p:sp>
    </p:spTree>
    <p:extLst>
      <p:ext uri="{BB962C8B-B14F-4D97-AF65-F5344CB8AC3E}">
        <p14:creationId xmlns:p14="http://schemas.microsoft.com/office/powerpoint/2010/main" val="351218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2AB42624-631B-4EF9-821F-944F40A8AA73}" type="datetime1">
              <a:rPr lang="en-US"/>
              <a:pPr lvl="0"/>
              <a:t>10/6/2016</a:t>
            </a:fld>
            <a:endParaRPr lang="en-US"/>
          </a:p>
        </p:txBody>
      </p:sp>
      <p:sp>
        <p:nvSpPr>
          <p:cNvPr id="4" name="Footer Placeholder 3"/>
          <p:cNvSpPr txBox="1">
            <a:spLocks noGrp="1"/>
          </p:cNvSpPr>
          <p:nvPr>
            <p:ph type="ftr" sz="quarter" idx="9"/>
          </p:nvPr>
        </p:nvSpPr>
        <p:spPr/>
        <p:txBody>
          <a:bodyPr/>
          <a:lstStyle>
            <a:lvl1pPr>
              <a:defRPr/>
            </a:lvl1pPr>
          </a:lstStyle>
          <a:p>
            <a:pPr lvl="0"/>
            <a:endParaRPr lang="en-US"/>
          </a:p>
        </p:txBody>
      </p:sp>
      <p:sp>
        <p:nvSpPr>
          <p:cNvPr id="5" name="Slide Number Placeholder 4"/>
          <p:cNvSpPr txBox="1">
            <a:spLocks noGrp="1"/>
          </p:cNvSpPr>
          <p:nvPr>
            <p:ph type="sldNum" sz="quarter" idx="8"/>
          </p:nvPr>
        </p:nvSpPr>
        <p:spPr/>
        <p:txBody>
          <a:bodyPr/>
          <a:lstStyle>
            <a:lvl1pPr>
              <a:defRPr/>
            </a:lvl1pPr>
          </a:lstStyle>
          <a:p>
            <a:pPr lvl="0"/>
            <a:fld id="{C7646482-8048-4090-817C-D5612E1DB7DE}" type="slidenum">
              <a:t>‹#›</a:t>
            </a:fld>
            <a:endParaRPr lang="en-US"/>
          </a:p>
        </p:txBody>
      </p:sp>
    </p:spTree>
    <p:extLst>
      <p:ext uri="{BB962C8B-B14F-4D97-AF65-F5344CB8AC3E}">
        <p14:creationId xmlns:p14="http://schemas.microsoft.com/office/powerpoint/2010/main" val="3758612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7532CF0A-05F2-4CB3-A6C5-E6214A59CD3D}" type="datetime1">
              <a:rPr lang="en-US"/>
              <a:pPr lvl="0"/>
              <a:t>10/6/2016</a:t>
            </a:fld>
            <a:endParaRPr lang="en-US"/>
          </a:p>
        </p:txBody>
      </p:sp>
      <p:sp>
        <p:nvSpPr>
          <p:cNvPr id="3" name="Footer Placeholder 2"/>
          <p:cNvSpPr txBox="1">
            <a:spLocks noGrp="1"/>
          </p:cNvSpPr>
          <p:nvPr>
            <p:ph type="ftr" sz="quarter" idx="9"/>
          </p:nvPr>
        </p:nvSpPr>
        <p:spPr/>
        <p:txBody>
          <a:bodyPr/>
          <a:lstStyle>
            <a:lvl1pPr>
              <a:defRPr/>
            </a:lvl1pPr>
          </a:lstStyle>
          <a:p>
            <a:pPr lvl="0"/>
            <a:endParaRPr lang="en-US"/>
          </a:p>
        </p:txBody>
      </p:sp>
      <p:sp>
        <p:nvSpPr>
          <p:cNvPr id="4" name="Slide Number Placeholder 3"/>
          <p:cNvSpPr txBox="1">
            <a:spLocks noGrp="1"/>
          </p:cNvSpPr>
          <p:nvPr>
            <p:ph type="sldNum" sz="quarter" idx="8"/>
          </p:nvPr>
        </p:nvSpPr>
        <p:spPr/>
        <p:txBody>
          <a:bodyPr/>
          <a:lstStyle>
            <a:lvl1pPr>
              <a:defRPr/>
            </a:lvl1pPr>
          </a:lstStyle>
          <a:p>
            <a:pPr lvl="0"/>
            <a:fld id="{46417484-7D8C-4825-9A31-203B61F1CB02}" type="slidenum">
              <a:t>‹#›</a:t>
            </a:fld>
            <a:endParaRPr lang="en-US"/>
          </a:p>
        </p:txBody>
      </p:sp>
    </p:spTree>
    <p:extLst>
      <p:ext uri="{BB962C8B-B14F-4D97-AF65-F5344CB8AC3E}">
        <p14:creationId xmlns:p14="http://schemas.microsoft.com/office/powerpoint/2010/main" val="1767267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839784" y="2057400"/>
            <a:ext cx="3932240" cy="3811584"/>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697B8A50-BF34-4657-BE01-7CA7013C39FE}" type="datetime1">
              <a:rPr lang="en-US"/>
              <a:pPr lvl="0"/>
              <a:t>10/6/2016</a:t>
            </a:fld>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F1685E4C-8D1A-4AB2-AE1D-4E1484EAA5DC}" type="slidenum">
              <a:t>‹#›</a:t>
            </a:fld>
            <a:endParaRPr lang="en-US"/>
          </a:p>
        </p:txBody>
      </p:sp>
    </p:spTree>
    <p:extLst>
      <p:ext uri="{BB962C8B-B14F-4D97-AF65-F5344CB8AC3E}">
        <p14:creationId xmlns:p14="http://schemas.microsoft.com/office/powerpoint/2010/main" val="260041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183184" y="987423"/>
            <a:ext cx="6172200" cy="4873623"/>
          </a:xfrm>
        </p:spPr>
        <p:txBody>
          <a:bodyPr/>
          <a:lstStyle>
            <a:lvl1pPr marL="0" indent="0">
              <a:buNone/>
              <a:defRPr sz="3200"/>
            </a:lvl1pPr>
          </a:lstStyle>
          <a:p>
            <a:pPr lvl="0"/>
            <a:endParaRPr lang="en-US"/>
          </a:p>
        </p:txBody>
      </p:sp>
      <p:sp>
        <p:nvSpPr>
          <p:cNvPr id="4" name="Text Placeholder 3"/>
          <p:cNvSpPr txBox="1">
            <a:spLocks noGrp="1"/>
          </p:cNvSpPr>
          <p:nvPr>
            <p:ph type="body" idx="2"/>
          </p:nvPr>
        </p:nvSpPr>
        <p:spPr>
          <a:xfrm>
            <a:off x="839784" y="2057400"/>
            <a:ext cx="3932240" cy="3811584"/>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B5BB1022-6E34-45FE-8715-AD47B1025E2D}" type="datetime1">
              <a:rPr lang="en-US"/>
              <a:pPr lvl="0"/>
              <a:t>10/6/2016</a:t>
            </a:fld>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B4644C14-5589-4BBD-9CD7-324C24227954}" type="slidenum">
              <a:t>‹#›</a:t>
            </a:fld>
            <a:endParaRPr lang="en-US"/>
          </a:p>
        </p:txBody>
      </p:sp>
    </p:spTree>
    <p:extLst>
      <p:ext uri="{BB962C8B-B14F-4D97-AF65-F5344CB8AC3E}">
        <p14:creationId xmlns:p14="http://schemas.microsoft.com/office/powerpoint/2010/main" val="2113099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p>
        </p:txBody>
      </p:sp>
      <p:sp>
        <p:nvSpPr>
          <p:cNvPr id="3" name="Text Placeholder 2"/>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D9235E0D-6EAB-49E2-BDAE-8B33E2E31036}" type="datetime1">
              <a:rPr lang="en-US"/>
              <a:pPr lvl="0"/>
              <a:t>10/6/2016</a:t>
            </a:fld>
            <a:endParaRPr lang="en-US"/>
          </a:p>
        </p:txBody>
      </p:sp>
      <p:sp>
        <p:nvSpPr>
          <p:cNvPr id="5" name="Footer Placeholder 4"/>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a:p>
        </p:txBody>
      </p:sp>
      <p:sp>
        <p:nvSpPr>
          <p:cNvPr id="6" name="Slide Number Placeholder 5"/>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A968B1C5-5692-45C9-B345-CBE597974456}"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bankruptcy-divorce.com/" TargetMode="External"/><Relationship Id="rId2" Type="http://schemas.openxmlformats.org/officeDocument/2006/relationships/hyperlink" Target="mailto:Office@Bankruptcy-Divorce.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p:cNvSpPr txBox="1">
            <a:spLocks noGrp="1"/>
          </p:cNvSpPr>
          <p:nvPr>
            <p:ph type="ctrTitle"/>
          </p:nvPr>
        </p:nvSpPr>
        <p:spPr/>
        <p:txBody>
          <a:bodyPr>
            <a:normAutofit/>
          </a:bodyPr>
          <a:lstStyle/>
          <a:p>
            <a:pPr lvl="0"/>
            <a:r>
              <a:rPr lang="en-US" dirty="0"/>
              <a:t>FDCPA CFPB Foreclosure and Bankruptcy</a:t>
            </a:r>
          </a:p>
        </p:txBody>
      </p:sp>
      <p:sp>
        <p:nvSpPr>
          <p:cNvPr id="3" name="Subtitle 2"/>
          <p:cNvSpPr txBox="1">
            <a:spLocks noGrp="1"/>
          </p:cNvSpPr>
          <p:nvPr>
            <p:ph type="subTitle" idx="1"/>
          </p:nvPr>
        </p:nvSpPr>
        <p:spPr>
          <a:xfrm>
            <a:off x="1276712" y="3281488"/>
            <a:ext cx="9145828" cy="1499332"/>
          </a:xfrm>
        </p:spPr>
        <p:txBody>
          <a:bodyPr>
            <a:noAutofit/>
          </a:bodyPr>
          <a:lstStyle/>
          <a:p>
            <a:pPr lvl="0"/>
            <a:endParaRPr lang="en-US" sz="3200" dirty="0"/>
          </a:p>
          <a:p>
            <a:r>
              <a:rPr lang="en-US" b="1" dirty="0"/>
              <a:t>Critical Interactions to Understand</a:t>
            </a:r>
          </a:p>
          <a:p>
            <a:pPr lvl="0"/>
            <a:r>
              <a:rPr lang="en-US" sz="3200" dirty="0"/>
              <a:t>Nick C Thompson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r>
              <a:rPr lang="en-US" dirty="0"/>
              <a:t>Bringing the case to the attention of the court</a:t>
            </a:r>
          </a:p>
        </p:txBody>
      </p:sp>
      <p:sp>
        <p:nvSpPr>
          <p:cNvPr id="3" name="Content Placeholder 2"/>
          <p:cNvSpPr txBox="1">
            <a:spLocks noGrp="1"/>
          </p:cNvSpPr>
          <p:nvPr>
            <p:ph idx="1"/>
          </p:nvPr>
        </p:nvSpPr>
        <p:spPr/>
        <p:txBody>
          <a:bodyPr>
            <a:normAutofit/>
          </a:bodyPr>
          <a:lstStyle/>
          <a:p>
            <a:r>
              <a:rPr lang="en-US" dirty="0"/>
              <a:t>Cases should be brought as an adversary matter and not a contempt motion to maximize the damages and attorney fees.   Violation of the stay under 11 USC 362. Violation of the Discharge 11 USC 524 (a) (2). 524 has no enforcement provision for a private right of action but damages may be awarded. See also §105 (a) for equitable powers.</a:t>
            </a:r>
          </a:p>
          <a:p>
            <a:r>
              <a:rPr lang="en-US" dirty="0"/>
              <a:t>Facts are accepted by a judge far more easily if there is either no dispute of the fact or interpretation of the fact and the judge comes to his/her own conclusion. </a:t>
            </a:r>
          </a:p>
          <a:p>
            <a:r>
              <a:rPr lang="en-US" dirty="0"/>
              <a:t>FDCPA cases may be hard to identify but many acts are numerated in the code.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Bankruptcy Jurisdiction must be proper</a:t>
            </a:r>
            <a:endParaRPr lang="en-US" dirty="0"/>
          </a:p>
        </p:txBody>
      </p:sp>
      <p:sp>
        <p:nvSpPr>
          <p:cNvPr id="3" name="Content Placeholder 2"/>
          <p:cNvSpPr>
            <a:spLocks noGrp="1"/>
          </p:cNvSpPr>
          <p:nvPr>
            <p:ph idx="1"/>
          </p:nvPr>
        </p:nvSpPr>
        <p:spPr/>
        <p:txBody>
          <a:bodyPr>
            <a:normAutofit/>
          </a:bodyPr>
          <a:lstStyle/>
          <a:p>
            <a:r>
              <a:rPr lang="en-US" dirty="0"/>
              <a:t>Jurisdiction 28 U.S.C. §1334(b). The jurisdictional statute thus offers three types of bankruptcy proceedings cognizable in bankruptcy court: “relating to,” “arising in,” and “arising under.”</a:t>
            </a:r>
            <a:r>
              <a:rPr lang="en-US" i="1" dirty="0"/>
              <a:t> </a:t>
            </a:r>
            <a:r>
              <a:rPr lang="en-US" dirty="0"/>
              <a:t> </a:t>
            </a:r>
          </a:p>
          <a:p>
            <a:r>
              <a:rPr lang="en-US" dirty="0"/>
              <a:t>Arising in or under is the core jurisdiction for the bankruptcy court.  If it effects the estate it is core.   </a:t>
            </a:r>
          </a:p>
          <a:p>
            <a:r>
              <a:rPr lang="en-US" dirty="0"/>
              <a:t>A case relating to but not effecting the estate will normally be dismissed for lack of jurisdiction.  </a:t>
            </a:r>
          </a:p>
          <a:p>
            <a:r>
              <a:rPr lang="en-US" dirty="0"/>
              <a:t>All circuits allow claims for abuse § 1692 (d), Most will allow for § 1692 (e) misrepresentation, and § 1692 (f) unfair and deceptive § 1692 (b) or (c) improper communication claims.   </a:t>
            </a:r>
          </a:p>
          <a:p>
            <a:endParaRPr lang="en-US" dirty="0"/>
          </a:p>
        </p:txBody>
      </p:sp>
    </p:spTree>
    <p:extLst>
      <p:ext uri="{BB962C8B-B14F-4D97-AF65-F5344CB8AC3E}">
        <p14:creationId xmlns:p14="http://schemas.microsoft.com/office/powerpoint/2010/main" val="835623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a:bodyPr>
          <a:lstStyle/>
          <a:p>
            <a:r>
              <a:rPr lang="en-US" sz="3600" b="1" dirty="0"/>
              <a:t>Contacting third parties §</a:t>
            </a:r>
            <a:r>
              <a:rPr lang="en-US" sz="3600" dirty="0"/>
              <a:t>§1692 b(1)</a:t>
            </a:r>
          </a:p>
        </p:txBody>
      </p:sp>
      <p:sp>
        <p:nvSpPr>
          <p:cNvPr id="3" name="Content Placeholder 2"/>
          <p:cNvSpPr txBox="1">
            <a:spLocks noGrp="1"/>
          </p:cNvSpPr>
          <p:nvPr>
            <p:ph idx="1"/>
          </p:nvPr>
        </p:nvSpPr>
        <p:spPr/>
        <p:txBody>
          <a:bodyPr>
            <a:normAutofit fontScale="92500" lnSpcReduction="10000"/>
          </a:bodyPr>
          <a:lstStyle/>
          <a:p>
            <a:r>
              <a:rPr lang="en-US" dirty="0"/>
              <a:t>Failing to identify themselves or failing to state they are confirming or correcting location.  </a:t>
            </a:r>
          </a:p>
          <a:p>
            <a:r>
              <a:rPr lang="en-US" dirty="0"/>
              <a:t>§1692 b(2) Stating that the debtor owes any debt to any 3</a:t>
            </a:r>
            <a:r>
              <a:rPr lang="en-US" baseline="30000" dirty="0"/>
              <a:t>rd</a:t>
            </a:r>
            <a:r>
              <a:rPr lang="en-US" dirty="0"/>
              <a:t> party</a:t>
            </a:r>
          </a:p>
          <a:p>
            <a:r>
              <a:rPr lang="en-US" dirty="0"/>
              <a:t>§1692 b(3) Contacting any party more than once, unless requested to do so. </a:t>
            </a:r>
          </a:p>
          <a:p>
            <a:r>
              <a:rPr lang="en-US" dirty="0"/>
              <a:t>§1692 b (4)  Using postcards or notes</a:t>
            </a:r>
          </a:p>
          <a:p>
            <a:r>
              <a:rPr lang="en-US" dirty="0"/>
              <a:t>§1692 b(5) any language or any symbols on any envelope or communication indicating it is a debt collection business.  </a:t>
            </a:r>
          </a:p>
          <a:p>
            <a:r>
              <a:rPr lang="en-US" dirty="0"/>
              <a:t>§1692 b(6) Any communication with the debtor after notice the debtor is represented by an attorney. </a:t>
            </a:r>
          </a:p>
          <a:p>
            <a:r>
              <a:rPr lang="en-US" b="1" dirty="0"/>
              <a:t>1692 b</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a:bodyPr>
          <a:lstStyle/>
          <a:p>
            <a:r>
              <a:rPr lang="en-US" sz="3600" b="1" dirty="0"/>
              <a:t>Prohibited Communication Practices §1692 c</a:t>
            </a:r>
            <a:endParaRPr lang="en-US" sz="3600" dirty="0"/>
          </a:p>
        </p:txBody>
      </p:sp>
      <p:sp>
        <p:nvSpPr>
          <p:cNvPr id="3" name="Content Placeholder 2"/>
          <p:cNvSpPr txBox="1">
            <a:spLocks noGrp="1"/>
          </p:cNvSpPr>
          <p:nvPr>
            <p:ph idx="1"/>
          </p:nvPr>
        </p:nvSpPr>
        <p:spPr/>
        <p:txBody>
          <a:bodyPr>
            <a:normAutofit lnSpcReduction="10000"/>
          </a:bodyPr>
          <a:lstStyle/>
          <a:p>
            <a:r>
              <a:rPr lang="en-US" dirty="0"/>
              <a:t>§1692 c(a)(1) Contacting the Debtor using unusual time or places before 8 am after 9 pm. </a:t>
            </a:r>
            <a:r>
              <a:rPr lang="en-US" sz="2000" dirty="0"/>
              <a:t> </a:t>
            </a:r>
            <a:endParaRPr lang="en-US" dirty="0"/>
          </a:p>
          <a:p>
            <a:r>
              <a:rPr lang="en-US" dirty="0"/>
              <a:t>§1692 c(a)(2) Contact after the collector knows the client is represented by an attorney. </a:t>
            </a:r>
          </a:p>
          <a:p>
            <a:r>
              <a:rPr lang="en-US" dirty="0"/>
              <a:t>§1692 c(a)(3) Contact at a place of employment when it knows it is prohibited. </a:t>
            </a:r>
          </a:p>
          <a:p>
            <a:r>
              <a:rPr lang="en-US" dirty="0"/>
              <a:t>§1692 c(b) Contact with anyone except consumer, credit bureau or his attorney concerning the debt</a:t>
            </a:r>
          </a:p>
          <a:p>
            <a:r>
              <a:rPr lang="en-US" dirty="0"/>
              <a:t>§1692 C (c) After any written notice the consumer refuses to pay the debt or wants communication to cease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a:bodyPr>
          <a:lstStyle/>
          <a:p>
            <a:r>
              <a:rPr lang="en-US" sz="3600" b="1" dirty="0"/>
              <a:t>Harassing</a:t>
            </a:r>
            <a:r>
              <a:rPr lang="en-US" b="1" dirty="0"/>
              <a:t> Communications §1692 (d)</a:t>
            </a:r>
            <a:endParaRPr lang="en-US" dirty="0"/>
          </a:p>
        </p:txBody>
      </p:sp>
      <p:sp>
        <p:nvSpPr>
          <p:cNvPr id="3" name="Content Placeholder 2"/>
          <p:cNvSpPr txBox="1">
            <a:spLocks noGrp="1"/>
          </p:cNvSpPr>
          <p:nvPr>
            <p:ph idx="1"/>
          </p:nvPr>
        </p:nvSpPr>
        <p:spPr/>
        <p:txBody>
          <a:bodyPr>
            <a:normAutofit lnSpcReduction="10000"/>
          </a:bodyPr>
          <a:lstStyle/>
          <a:p>
            <a:r>
              <a:rPr lang="en-US" dirty="0"/>
              <a:t>§1692 (d) Any conduct where the natural consequence of is to harass, oppress or abuse any person</a:t>
            </a:r>
          </a:p>
          <a:p>
            <a:r>
              <a:rPr lang="en-US" dirty="0"/>
              <a:t>§1692 (d)(1) Communication used to threaten violence or other criminal means to harm </a:t>
            </a:r>
          </a:p>
          <a:p>
            <a:r>
              <a:rPr lang="en-US" dirty="0"/>
              <a:t>§1692 (d) (2) Profane or abusive language</a:t>
            </a:r>
          </a:p>
          <a:p>
            <a:r>
              <a:rPr lang="en-US" dirty="0"/>
              <a:t>§1692 (d) (3) Publication of a consumer who allegedly refuse to pay a debt</a:t>
            </a:r>
          </a:p>
          <a:p>
            <a:r>
              <a:rPr lang="en-US" dirty="0"/>
              <a:t>§1692 (d) (4) Advertise a debt for sale </a:t>
            </a:r>
          </a:p>
          <a:p>
            <a:r>
              <a:rPr lang="en-US" dirty="0"/>
              <a:t>§1692 (d) (5) Repeated telephone communications </a:t>
            </a:r>
          </a:p>
          <a:p>
            <a:r>
              <a:rPr lang="en-US" dirty="0"/>
              <a:t>§1692 (d) (6) Place phone calls without disclosing their identity</a:t>
            </a:r>
          </a:p>
          <a:p>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a:bodyPr>
          <a:lstStyle/>
          <a:p>
            <a:r>
              <a:rPr lang="en-US" sz="3200" b="1" dirty="0"/>
              <a:t>False or Misleading Communication §1692 (e) (over 16 acts)</a:t>
            </a:r>
            <a:endParaRPr lang="en-US" sz="3200" dirty="0"/>
          </a:p>
        </p:txBody>
      </p:sp>
      <p:sp>
        <p:nvSpPr>
          <p:cNvPr id="3" name="Content Placeholder 2"/>
          <p:cNvSpPr txBox="1">
            <a:spLocks noGrp="1"/>
          </p:cNvSpPr>
          <p:nvPr>
            <p:ph idx="1"/>
          </p:nvPr>
        </p:nvSpPr>
        <p:spPr/>
        <p:txBody>
          <a:bodyPr>
            <a:normAutofit fontScale="85000" lnSpcReduction="20000"/>
          </a:bodyPr>
          <a:lstStyle/>
          <a:p>
            <a:r>
              <a:rPr lang="en-US" dirty="0"/>
              <a:t>§1692 (e) False, deceptive, misleading representation in connection with debt collection</a:t>
            </a:r>
          </a:p>
          <a:p>
            <a:r>
              <a:rPr lang="en-US" dirty="0"/>
              <a:t>§1692 (e) (1) Representation of any affiliation with the US or a state including any badge, uniform or facsimile</a:t>
            </a:r>
          </a:p>
          <a:p>
            <a:r>
              <a:rPr lang="en-US" dirty="0"/>
              <a:t>§1692 (e) (2) Character amount or the legal status of the debt </a:t>
            </a:r>
          </a:p>
          <a:p>
            <a:r>
              <a:rPr lang="en-US" dirty="0"/>
              <a:t>§1692 (e) (3) Any individual is an attorney or the communication is from an attorney</a:t>
            </a:r>
          </a:p>
          <a:p>
            <a:r>
              <a:rPr lang="en-US" dirty="0"/>
              <a:t>§1692 (e) (4) Nonpayment will result in an arrest or garnishment</a:t>
            </a:r>
          </a:p>
          <a:p>
            <a:r>
              <a:rPr lang="en-US" dirty="0"/>
              <a:t>§1692 (e) (5) Threaten to take an action that cannot be legally taken or is not intended to be taken</a:t>
            </a:r>
          </a:p>
          <a:p>
            <a:r>
              <a:rPr lang="en-US" dirty="0"/>
              <a:t>§1692 (e) (6) Sale or transfer of the debt which would cause a consumer to lose a defense or claim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a:bodyPr>
          <a:lstStyle/>
          <a:p>
            <a:r>
              <a:rPr lang="en-US" sz="3600" b="1" dirty="0"/>
              <a:t> Unfair Practices §1692 (f) (9 acts)</a:t>
            </a:r>
            <a:endParaRPr lang="en-US" sz="3600" dirty="0"/>
          </a:p>
        </p:txBody>
      </p:sp>
      <p:sp>
        <p:nvSpPr>
          <p:cNvPr id="3" name="Content Placeholder 2"/>
          <p:cNvSpPr txBox="1">
            <a:spLocks noGrp="1"/>
          </p:cNvSpPr>
          <p:nvPr>
            <p:ph idx="1"/>
          </p:nvPr>
        </p:nvSpPr>
        <p:spPr/>
        <p:txBody>
          <a:bodyPr>
            <a:normAutofit lnSpcReduction="10000"/>
          </a:bodyPr>
          <a:lstStyle/>
          <a:p>
            <a:r>
              <a:rPr lang="en-US" dirty="0"/>
              <a:t>§1692 b (1) Failing to identify themselves or failing to state they are confirming or correcting location.  </a:t>
            </a:r>
          </a:p>
          <a:p>
            <a:r>
              <a:rPr lang="en-US" dirty="0"/>
              <a:t>§1692 b (2) Stating that the debtor owes any debt to any 3</a:t>
            </a:r>
            <a:r>
              <a:rPr lang="en-US" baseline="30000" dirty="0"/>
              <a:t>rd</a:t>
            </a:r>
            <a:r>
              <a:rPr lang="en-US" dirty="0"/>
              <a:t> party</a:t>
            </a:r>
          </a:p>
          <a:p>
            <a:r>
              <a:rPr lang="en-US" dirty="0"/>
              <a:t>§1692 b (3) Contacting any party more than once, unless requested to do so. </a:t>
            </a:r>
          </a:p>
          <a:p>
            <a:r>
              <a:rPr lang="en-US" dirty="0"/>
              <a:t>§1692 b (4) Using postcards or notes</a:t>
            </a:r>
          </a:p>
          <a:p>
            <a:r>
              <a:rPr lang="en-US" dirty="0"/>
              <a:t>§1692 b (5) any language or any symbols on any envelope or communication indicating it is a debt collection business.  </a:t>
            </a:r>
          </a:p>
          <a:p>
            <a:r>
              <a:rPr lang="en-US" dirty="0"/>
              <a:t>§1692 b (6) Any communication with the debtor after notice the debtor is represented by an attorney.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r>
              <a:rPr lang="en-US" b="1" dirty="0"/>
              <a:t>30 Day Validation/Notices §1692 g (7 acts)</a:t>
            </a:r>
            <a:endParaRPr lang="en-US" dirty="0"/>
          </a:p>
        </p:txBody>
      </p:sp>
      <p:sp>
        <p:nvSpPr>
          <p:cNvPr id="3" name="Content Placeholder 2"/>
          <p:cNvSpPr txBox="1">
            <a:spLocks noGrp="1"/>
          </p:cNvSpPr>
          <p:nvPr>
            <p:ph idx="1"/>
          </p:nvPr>
        </p:nvSpPr>
        <p:spPr/>
        <p:txBody>
          <a:bodyPr>
            <a:normAutofit lnSpcReduction="10000"/>
          </a:bodyPr>
          <a:lstStyle/>
          <a:p>
            <a:r>
              <a:rPr lang="en-US" dirty="0"/>
              <a:t>§1692 b (1) Failing to identify themselves or failing to state they are confirming or correcting location.  </a:t>
            </a:r>
          </a:p>
          <a:p>
            <a:r>
              <a:rPr lang="en-US" dirty="0"/>
              <a:t>§1692 b (2) Stating that the debtor owes any debt to any 3</a:t>
            </a:r>
            <a:r>
              <a:rPr lang="en-US" baseline="30000" dirty="0"/>
              <a:t>rd</a:t>
            </a:r>
            <a:r>
              <a:rPr lang="en-US" dirty="0"/>
              <a:t> party</a:t>
            </a:r>
          </a:p>
          <a:p>
            <a:r>
              <a:rPr lang="en-US" dirty="0"/>
              <a:t>§1692 b (3) Contacting any party more than once, unless requested to do so. </a:t>
            </a:r>
          </a:p>
          <a:p>
            <a:r>
              <a:rPr lang="en-US" dirty="0"/>
              <a:t>§1692 b (4) Using postcards or notes</a:t>
            </a:r>
          </a:p>
          <a:p>
            <a:r>
              <a:rPr lang="en-US" dirty="0"/>
              <a:t>§1692 b (5) any language or any symbols on any envelope or communication indicating it is a debt collection business.  </a:t>
            </a:r>
          </a:p>
          <a:p>
            <a:r>
              <a:rPr lang="en-US" dirty="0"/>
              <a:t>§1692§ b (6) Any communication with the debtor after notice the debtor is represented by an attorney.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Miscellaneous Numerated FDCPA violations</a:t>
            </a:r>
            <a:endParaRPr lang="en-US" dirty="0"/>
          </a:p>
        </p:txBody>
      </p:sp>
      <p:sp>
        <p:nvSpPr>
          <p:cNvPr id="3" name="Content Placeholder 2"/>
          <p:cNvSpPr>
            <a:spLocks noGrp="1"/>
          </p:cNvSpPr>
          <p:nvPr>
            <p:ph idx="1"/>
          </p:nvPr>
        </p:nvSpPr>
        <p:spPr/>
        <p:txBody>
          <a:bodyPr>
            <a:normAutofit/>
          </a:bodyPr>
          <a:lstStyle/>
          <a:p>
            <a:r>
              <a:rPr lang="en-US" dirty="0"/>
              <a:t>§1692 </a:t>
            </a:r>
            <a:r>
              <a:rPr lang="en-US" dirty="0" err="1"/>
              <a:t>i</a:t>
            </a:r>
            <a:r>
              <a:rPr lang="en-US" dirty="0"/>
              <a:t> (a) (2) Creditor brings an action outside where the debtor resides or where the Debtor signed the contract.  </a:t>
            </a:r>
          </a:p>
          <a:p>
            <a:r>
              <a:rPr lang="en-US" dirty="0"/>
              <a:t>§1692 j The Forms used by the creditor are designed compiled or furnished by the creditor to create the belief a person other than the creditor is collecting the debt.  </a:t>
            </a:r>
          </a:p>
          <a:p>
            <a:r>
              <a:rPr lang="en-US" dirty="0"/>
              <a:t>§1692  A Debt collector who purchases a debt is a Debt Collector covered by the act.  He is not a creditor because a creditor must extend credit and creates the debt.  </a:t>
            </a:r>
            <a:r>
              <a:rPr lang="en-US" sz="3200" dirty="0"/>
              <a:t>15 U.S.C. §1692a (4). A Debt buyer in buying a defaulted debt becomes a debt collector by definition under 15 U.S.C. § §1692a (6).</a:t>
            </a:r>
            <a:r>
              <a:rPr lang="en-US" dirty="0"/>
              <a:t> </a:t>
            </a:r>
          </a:p>
          <a:p>
            <a:endParaRPr lang="en-US" dirty="0"/>
          </a:p>
        </p:txBody>
      </p:sp>
    </p:spTree>
    <p:extLst>
      <p:ext uri="{BB962C8B-B14F-4D97-AF65-F5344CB8AC3E}">
        <p14:creationId xmlns:p14="http://schemas.microsoft.com/office/powerpoint/2010/main" val="471700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Bona Fide Error as a Defense to FDCPA Overcoming with FRE 404(b)</a:t>
            </a:r>
            <a:endParaRPr lang="en-US" dirty="0"/>
          </a:p>
        </p:txBody>
      </p:sp>
      <p:sp>
        <p:nvSpPr>
          <p:cNvPr id="3" name="Content Placeholder 2"/>
          <p:cNvSpPr>
            <a:spLocks noGrp="1"/>
          </p:cNvSpPr>
          <p:nvPr>
            <p:ph idx="1"/>
          </p:nvPr>
        </p:nvSpPr>
        <p:spPr/>
        <p:txBody>
          <a:bodyPr/>
          <a:lstStyle/>
          <a:p>
            <a:pPr marL="0" indent="0">
              <a:buNone/>
            </a:pPr>
            <a:r>
              <a:rPr lang="en-US" dirty="0"/>
              <a:t>A Bona fide error means the creditor: </a:t>
            </a:r>
          </a:p>
          <a:p>
            <a:pPr lvl="2"/>
            <a:r>
              <a:rPr lang="en-US" sz="2400" dirty="0"/>
              <a:t>Had no notice.  </a:t>
            </a:r>
          </a:p>
          <a:p>
            <a:pPr lvl="2"/>
            <a:r>
              <a:rPr lang="en-US" sz="2400" dirty="0"/>
              <a:t>Made a simple mistake</a:t>
            </a:r>
          </a:p>
          <a:p>
            <a:pPr lvl="2"/>
            <a:r>
              <a:rPr lang="en-US" sz="2400" dirty="0"/>
              <a:t>This was not a pattern, practice or habit (same factors which enhance damages)</a:t>
            </a:r>
          </a:p>
          <a:p>
            <a:r>
              <a:rPr lang="en-US" dirty="0"/>
              <a:t>Pleading BFE allows you to obtain procedure manuals and admit similar complaints and personnel files and performance reviews.  All of this extra work increases the attorney fee awards and damages.   Remember: stay and discharge are injunctions a creditor must have notice to violate.  </a:t>
            </a:r>
          </a:p>
          <a:p>
            <a:endParaRPr lang="en-US" dirty="0"/>
          </a:p>
        </p:txBody>
      </p:sp>
    </p:spTree>
    <p:extLst>
      <p:ext uri="{BB962C8B-B14F-4D97-AF65-F5344CB8AC3E}">
        <p14:creationId xmlns:p14="http://schemas.microsoft.com/office/powerpoint/2010/main" val="2522126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pPr lvl="0"/>
            <a:r>
              <a:rPr lang="en-US"/>
              <a:t>Foreclosure Defense v Chapter 13</a:t>
            </a:r>
          </a:p>
        </p:txBody>
      </p:sp>
      <p:sp>
        <p:nvSpPr>
          <p:cNvPr id="3" name="Content Placeholder 2"/>
          <p:cNvSpPr txBox="1">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fontScale="92500"/>
          </a:bodyPr>
          <a:lstStyle/>
          <a:p>
            <a:pPr lvl="0"/>
            <a:r>
              <a:rPr lang="en-US" dirty="0"/>
              <a:t>Defending a foreclosure may save a home if you obtain a workout agreement or modification.  But less than 10% were approved and most homes in foreclosure were eventually abandoned from 2008 to 2013. </a:t>
            </a:r>
          </a:p>
          <a:p>
            <a:pPr lvl="0"/>
            <a:r>
              <a:rPr lang="en-US" dirty="0"/>
              <a:t>Chapter 13 is a tool allowing the Debtor to take up to 60 months to cure.   </a:t>
            </a:r>
          </a:p>
          <a:p>
            <a:pPr lvl="0"/>
            <a:r>
              <a:rPr lang="en-US" dirty="0"/>
              <a:t>If the Debtor can catch up the payments in Bankruptcy court the Debtor is far more successful at keeping the home.  If litigation grinds on in state court the Debtor falls further behind in the mortgage.  The amount the Debtor has to repay in a Chapter 13 increases.   If there is litigation in state court a Chapter 13 becomes less likely to cure the arrears.  If the home is to be saved the Debtor normally has to file a Chapter 13 early.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Various issues you may see</a:t>
            </a:r>
          </a:p>
        </p:txBody>
      </p:sp>
      <p:sp>
        <p:nvSpPr>
          <p:cNvPr id="3" name="Content Placeholder 2"/>
          <p:cNvSpPr>
            <a:spLocks noGrp="1"/>
          </p:cNvSpPr>
          <p:nvPr>
            <p:ph idx="1"/>
          </p:nvPr>
        </p:nvSpPr>
        <p:spPr/>
        <p:txBody>
          <a:bodyPr/>
          <a:lstStyle/>
          <a:p>
            <a:r>
              <a:rPr lang="en-US" dirty="0"/>
              <a:t>Creditors and collectors must be listed in the petition to be presumed to have knowledge under the statute.  If there is no notice - there is no violation of the stay/discharge.  The stay/discharge requires knowledge which may be presumed if the creditor was listed.   </a:t>
            </a:r>
          </a:p>
          <a:p>
            <a:r>
              <a:rPr lang="en-US" dirty="0"/>
              <a:t>Some courts hold Bankruptcy “occupies the field” Walls v Wells Fargo 276 F 3</a:t>
            </a:r>
            <a:r>
              <a:rPr lang="en-US" baseline="30000" dirty="0"/>
              <a:t>rd</a:t>
            </a:r>
            <a:r>
              <a:rPr lang="en-US" dirty="0"/>
              <a:t> 502 (9</a:t>
            </a:r>
            <a:r>
              <a:rPr lang="en-US" baseline="30000" dirty="0"/>
              <a:t>th</a:t>
            </a:r>
            <a:r>
              <a:rPr lang="en-US" dirty="0"/>
              <a:t> Cir, 2002) and Hubbard v National Bond, 126 BR 122 (D. Del, 1991) aff’d 947 F2d 935 (3</a:t>
            </a:r>
            <a:r>
              <a:rPr lang="en-US" baseline="30000" dirty="0"/>
              <a:t>rd</a:t>
            </a:r>
            <a:r>
              <a:rPr lang="en-US" dirty="0"/>
              <a:t> Cir, 1991)</a:t>
            </a:r>
          </a:p>
          <a:p>
            <a:r>
              <a:rPr lang="en-US" dirty="0"/>
              <a:t>Others hold there is no conflict between FDCPA and Bankruptcy and it is not preempted. Randolph v IMBS, 368 F. 3d (7</a:t>
            </a:r>
            <a:r>
              <a:rPr lang="en-US" baseline="30000" dirty="0"/>
              <a:t>th</a:t>
            </a:r>
            <a:r>
              <a:rPr lang="en-US" dirty="0"/>
              <a:t> Cir, 2003).  </a:t>
            </a:r>
          </a:p>
          <a:p>
            <a:endParaRPr lang="en-US" dirty="0"/>
          </a:p>
        </p:txBody>
      </p:sp>
    </p:spTree>
    <p:extLst>
      <p:ext uri="{BB962C8B-B14F-4D97-AF65-F5344CB8AC3E}">
        <p14:creationId xmlns:p14="http://schemas.microsoft.com/office/powerpoint/2010/main" val="2812857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not file a case</a:t>
            </a:r>
          </a:p>
        </p:txBody>
      </p:sp>
      <p:sp>
        <p:nvSpPr>
          <p:cNvPr id="3" name="Content Placeholder 2"/>
          <p:cNvSpPr>
            <a:spLocks noGrp="1"/>
          </p:cNvSpPr>
          <p:nvPr>
            <p:ph idx="1"/>
          </p:nvPr>
        </p:nvSpPr>
        <p:spPr/>
        <p:txBody>
          <a:bodyPr>
            <a:normAutofit/>
          </a:bodyPr>
          <a:lstStyle/>
          <a:p>
            <a:r>
              <a:rPr lang="en-US" dirty="0"/>
              <a:t>BFRCP 54(d) (1) Bringing a case in bad faith for harassment may allow a creditor damages.  Settling a case may have a greater value for a creditor than one which was filed.  Example: lawsuit filed after a bankruptcy due to an improper scrub where creditor and attorney attended the 341 and notice given. </a:t>
            </a:r>
          </a:p>
          <a:p>
            <a:r>
              <a:rPr lang="en-US" dirty="0"/>
              <a:t>Standard practice for smaller collectors and banks is to check Pacer prior to collection. (</a:t>
            </a:r>
            <a:r>
              <a:rPr lang="en-US" dirty="0" err="1"/>
              <a:t>Scrubing</a:t>
            </a:r>
            <a:r>
              <a:rPr lang="en-US" dirty="0"/>
              <a:t> the case) A Pacer scrub may miss a bankruptcy.  If the attorney fails to list a collector there is no notice.  </a:t>
            </a:r>
          </a:p>
          <a:p>
            <a:r>
              <a:rPr lang="en-US" dirty="0"/>
              <a:t>Offer in Judgment under Rule 68 will limit the recovery. </a:t>
            </a:r>
          </a:p>
          <a:p>
            <a:endParaRPr lang="en-US" dirty="0"/>
          </a:p>
        </p:txBody>
      </p:sp>
    </p:spTree>
    <p:extLst>
      <p:ext uri="{BB962C8B-B14F-4D97-AF65-F5344CB8AC3E}">
        <p14:creationId xmlns:p14="http://schemas.microsoft.com/office/powerpoint/2010/main" val="4103558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Military lending act is an alternative</a:t>
            </a:r>
          </a:p>
        </p:txBody>
      </p:sp>
      <p:sp>
        <p:nvSpPr>
          <p:cNvPr id="3" name="Content Placeholder 2"/>
          <p:cNvSpPr>
            <a:spLocks noGrp="1"/>
          </p:cNvSpPr>
          <p:nvPr>
            <p:ph idx="1"/>
          </p:nvPr>
        </p:nvSpPr>
        <p:spPr/>
        <p:txBody>
          <a:bodyPr>
            <a:normAutofit fontScale="85000" lnSpcReduction="10000"/>
          </a:bodyPr>
          <a:lstStyle/>
          <a:p>
            <a:r>
              <a:rPr lang="en-US" dirty="0"/>
              <a:t>Military Lending Act Effective 10-3 allows special protection for Military </a:t>
            </a:r>
          </a:p>
          <a:p>
            <a:pPr lvl="0"/>
            <a:r>
              <a:rPr lang="en-US" dirty="0"/>
              <a:t>Effective 10-3 the Military lending act makes void any credit agreement, promissory note, or another contract prohibited by the Act. (10 U.S.C. § 987(f)(3).</a:t>
            </a:r>
          </a:p>
          <a:p>
            <a:pPr lvl="0"/>
            <a:r>
              <a:rPr lang="en-US" dirty="0"/>
              <a:t>Knowingly violating the Act is a misdemeanor (10 U.S.C. § 987(f)(1)  </a:t>
            </a:r>
          </a:p>
          <a:p>
            <a:pPr lvl="0"/>
            <a:r>
              <a:rPr lang="en-US" dirty="0"/>
              <a:t>Class and private actions 10 U.S.C. § 987(f)(5) allow not less than $500 for each violation, punitive damages, equitable relief, any other relief provided by law, costs, and attorney fees.  Creditors cannot force arbitration for civil liability. </a:t>
            </a:r>
          </a:p>
          <a:p>
            <a:pPr lvl="0"/>
            <a:r>
              <a:rPr lang="en-US" dirty="0"/>
              <a:t>The defense must show a violation was unintentional from a bona fide error even though reasonable procedures were taken. Legal errors are not a defense. (10 U.S.C. § 987(f)(D).  Statute of limitations is two years after discovery or five years after occurrence. 10 U.S.C. § 987(f)(E).  A safe harbor exists for checking a specific military database or credit report. 32 C.F.R. 232.5(b)</a:t>
            </a:r>
          </a:p>
          <a:p>
            <a:endParaRPr lang="en-US" dirty="0"/>
          </a:p>
        </p:txBody>
      </p:sp>
    </p:spTree>
    <p:extLst>
      <p:ext uri="{BB962C8B-B14F-4D97-AF65-F5344CB8AC3E}">
        <p14:creationId xmlns:p14="http://schemas.microsoft.com/office/powerpoint/2010/main" val="1430248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resources</a:t>
            </a:r>
          </a:p>
        </p:txBody>
      </p:sp>
      <p:sp>
        <p:nvSpPr>
          <p:cNvPr id="3" name="Content Placeholder 2"/>
          <p:cNvSpPr>
            <a:spLocks noGrp="1"/>
          </p:cNvSpPr>
          <p:nvPr>
            <p:ph idx="1"/>
          </p:nvPr>
        </p:nvSpPr>
        <p:spPr/>
        <p:txBody>
          <a:bodyPr/>
          <a:lstStyle/>
          <a:p>
            <a:r>
              <a:rPr lang="en-US" dirty="0"/>
              <a:t>It is helpful to download a checklist of the many FDCPA numerated sections in analyzing a case and having the client reviewing the checklist.</a:t>
            </a:r>
          </a:p>
          <a:p>
            <a:r>
              <a:rPr lang="en-US" dirty="0"/>
              <a:t>It is also helpful to inform the client in the interview of the availability of the record all calls application for their cell phones.  Most jurisdictions allow incoming phone call recordings as evidence which can be very effective on impeachment.</a:t>
            </a:r>
          </a:p>
          <a:p>
            <a:r>
              <a:rPr lang="en-US" dirty="0"/>
              <a:t>Finally clients can and should keep track of incoming phone calls on a phone log.  Often however clients fail to maintain these records.  </a:t>
            </a:r>
          </a:p>
        </p:txBody>
      </p:sp>
    </p:spTree>
    <p:extLst>
      <p:ext uri="{BB962C8B-B14F-4D97-AF65-F5344CB8AC3E}">
        <p14:creationId xmlns:p14="http://schemas.microsoft.com/office/powerpoint/2010/main" val="827445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Nick Thompson	</a:t>
            </a:r>
          </a:p>
        </p:txBody>
      </p:sp>
      <p:sp>
        <p:nvSpPr>
          <p:cNvPr id="3" name="Content Placeholder 2"/>
          <p:cNvSpPr>
            <a:spLocks noGrp="1"/>
          </p:cNvSpPr>
          <p:nvPr>
            <p:ph idx="1"/>
          </p:nvPr>
        </p:nvSpPr>
        <p:spPr/>
        <p:txBody>
          <a:bodyPr/>
          <a:lstStyle/>
          <a:p>
            <a:r>
              <a:rPr lang="en-US" dirty="0"/>
              <a:t>Nick C Thompson</a:t>
            </a:r>
          </a:p>
          <a:p>
            <a:r>
              <a:rPr lang="en-US" dirty="0"/>
              <a:t>800 Stone Creek Parkway Suite 6 Louisville KY 40223</a:t>
            </a:r>
          </a:p>
          <a:p>
            <a:r>
              <a:rPr lang="en-US" dirty="0"/>
              <a:t>502-625-0905  Fax 502-625-0940</a:t>
            </a:r>
          </a:p>
          <a:p>
            <a:r>
              <a:rPr lang="en-US" dirty="0">
                <a:hlinkClick r:id="rId2"/>
              </a:rPr>
              <a:t>Office@Bankruptcy-Divorce.com</a:t>
            </a:r>
            <a:r>
              <a:rPr lang="en-US" dirty="0"/>
              <a:t> </a:t>
            </a:r>
          </a:p>
          <a:p>
            <a:r>
              <a:rPr lang="en-US" dirty="0"/>
              <a:t>For additional information on Bankruptcy and Foreclosure including articles on income tax or student loans and bankruptcy see our website at </a:t>
            </a:r>
            <a:r>
              <a:rPr lang="en-US" dirty="0">
                <a:hlinkClick r:id="rId3"/>
              </a:rPr>
              <a:t>www.Bankruptcy-Divorce.com</a:t>
            </a:r>
            <a:endParaRPr lang="en-US" dirty="0"/>
          </a:p>
          <a:p>
            <a:pPr marL="0" indent="0">
              <a:buNone/>
            </a:pPr>
            <a:endParaRPr lang="en-US" dirty="0"/>
          </a:p>
        </p:txBody>
      </p:sp>
    </p:spTree>
    <p:extLst>
      <p:ext uri="{BB962C8B-B14F-4D97-AF65-F5344CB8AC3E}">
        <p14:creationId xmlns:p14="http://schemas.microsoft.com/office/powerpoint/2010/main" val="2336959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ormAutofit fontScale="90000"/>
          </a:bodyPr>
          <a:lstStyle/>
          <a:p>
            <a:r>
              <a:rPr lang="en-US" dirty="0"/>
              <a:t>A person </a:t>
            </a:r>
            <a:r>
              <a:rPr lang="en-US" u="sng" dirty="0"/>
              <a:t>may</a:t>
            </a:r>
            <a:r>
              <a:rPr lang="en-US" dirty="0"/>
              <a:t> file an answer to a foreclosure and bring Regulation X, Regulation Z or FDCPA claims in state court or a federal court </a:t>
            </a:r>
          </a:p>
        </p:txBody>
      </p:sp>
      <p:sp>
        <p:nvSpPr>
          <p:cNvPr id="3" name="Content Placeholder 2"/>
          <p:cNvSpPr txBox="1">
            <a:spLocks noGrp="1"/>
          </p:cNvSpPr>
          <p:nvPr>
            <p:ph idx="1"/>
          </p:nvPr>
        </p:nvSpPr>
        <p:spPr/>
        <p:txBody>
          <a:bodyPr>
            <a:normAutofit/>
          </a:bodyPr>
          <a:lstStyle/>
          <a:p>
            <a:pPr lvl="1"/>
            <a:r>
              <a:rPr lang="en-US" sz="3200" dirty="0"/>
              <a:t>CFPB enforces, and drafts Regulation X, and Regulation Z. It is involved with FDCPA and UDAP actions.</a:t>
            </a:r>
          </a:p>
          <a:p>
            <a:pPr lvl="1"/>
            <a:r>
              <a:rPr lang="en-US" sz="3200" dirty="0"/>
              <a:t>Bankruptcy court has judges who are more experienced with  debt collection cases than state court judges.</a:t>
            </a:r>
          </a:p>
          <a:p>
            <a:pPr lvl="1"/>
            <a:r>
              <a:rPr lang="en-US" sz="3200" dirty="0"/>
              <a:t>FDCPA cases often involve facts which are also violations of the stay which threaten the bankruptcy court itself.  FDCPA uses a strict liability standard.  If you prove a violation of any numerated section you have liability.   </a:t>
            </a:r>
          </a:p>
          <a:p>
            <a:pPr marL="0" lvl="0" indent="0">
              <a:buNone/>
            </a:pPr>
            <a:r>
              <a:rPr lang="en-US" dirty="0"/>
              <a:t> </a:t>
            </a:r>
          </a:p>
        </p:txBody>
      </p:sp>
    </p:spTree>
    <p:extLst>
      <p:ext uri="{BB962C8B-B14F-4D97-AF65-F5344CB8AC3E}">
        <p14:creationId xmlns:p14="http://schemas.microsoft.com/office/powerpoint/2010/main" val="142691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p:cNvSpPr txBox="1">
            <a:spLocks noGrp="1"/>
          </p:cNvSpPr>
          <p:nvPr>
            <p:ph type="title"/>
          </p:nvPr>
        </p:nvSpPr>
        <p:spPr>
          <a:xfrm>
            <a:off x="1003060" y="0"/>
            <a:ext cx="10515600" cy="1325559"/>
          </a:xfrm>
        </p:spPr>
        <p:txBody>
          <a:bodyPr/>
          <a:lstStyle/>
          <a:p>
            <a:r>
              <a:rPr lang="en-US" dirty="0"/>
              <a:t>The Purpose of the FDCPA is to punish creditors for Unfair &amp; Deceptive Practices </a:t>
            </a:r>
          </a:p>
        </p:txBody>
      </p:sp>
      <p:sp>
        <p:nvSpPr>
          <p:cNvPr id="3" name="Content Placeholder 2"/>
          <p:cNvSpPr txBox="1">
            <a:spLocks noGrp="1"/>
          </p:cNvSpPr>
          <p:nvPr>
            <p:ph idx="1"/>
          </p:nvPr>
        </p:nvSpPr>
        <p:spPr/>
        <p:txBody>
          <a:bodyPr>
            <a:normAutofit fontScale="92500" lnSpcReduction="20000"/>
          </a:bodyPr>
          <a:lstStyle/>
          <a:p>
            <a:r>
              <a:rPr lang="en-US" dirty="0"/>
              <a:t>Recognizing an FDCPA case can be difficult, but the same behaviors that enable FDCPA violations cause people to file bankruptcy.  It helps to use a checklist of the numerated violations to discover offenses.  </a:t>
            </a:r>
          </a:p>
          <a:p>
            <a:r>
              <a:rPr lang="en-US" dirty="0"/>
              <a:t>In general Debt collectors must treat Debtors with truth, fairness, dignity, and respect.  What collectors engage in is often abuse, shame, blame, fear, harassment, deception and unfair tactics.   These may also be UDAP claims.       </a:t>
            </a:r>
            <a:r>
              <a:rPr lang="en-US" sz="2400" dirty="0"/>
              <a:t> </a:t>
            </a:r>
            <a:endParaRPr lang="en-US" dirty="0"/>
          </a:p>
          <a:p>
            <a:r>
              <a:rPr lang="en-US" dirty="0"/>
              <a:t>Many of the violations in an FDCPA case arise in or under the bankruptcy.  They are also often contempt of the bankruptcy court stay 11 USC 362 or discharge order 11 USC 524 which threaten the court and trustee’s administration of the estate.  It can add punitive damages.  These cases should be brought as an adversary matter and not a motion for contempt to maximize damages and attorney fees.  </a:t>
            </a:r>
          </a:p>
          <a:p>
            <a:r>
              <a:rPr lang="en-US" dirty="0"/>
              <a:t>11 USC 524 is a violation of the discharge injunction brought after the case.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le 1"/>
          <p:cNvSpPr txBox="1">
            <a:spLocks noGrp="1"/>
          </p:cNvSpPr>
          <p:nvPr>
            <p:ph type="title"/>
          </p:nvPr>
        </p:nvSpPr>
        <p:spPr>
          <a:xfrm>
            <a:off x="502133" y="374209"/>
            <a:ext cx="10515600" cy="1325559"/>
          </a:xfrm>
        </p:spPr>
        <p:txBody>
          <a:bodyPr>
            <a:normAutofit/>
          </a:bodyPr>
          <a:lstStyle/>
          <a:p>
            <a:pPr lvl="0"/>
            <a:r>
              <a:rPr lang="en-US" b="1" dirty="0"/>
              <a:t>Filing FDCPA cases can repay a debtor for a bankruptcy and increase office profit</a:t>
            </a:r>
            <a:endParaRPr lang="en-US" dirty="0"/>
          </a:p>
        </p:txBody>
      </p:sp>
      <p:sp>
        <p:nvSpPr>
          <p:cNvPr id="3" name="Content Placeholder 2"/>
          <p:cNvSpPr txBox="1">
            <a:spLocks noGrp="1"/>
          </p:cNvSpPr>
          <p:nvPr>
            <p:ph idx="1"/>
          </p:nvPr>
        </p:nvSpPr>
        <p:spPr>
          <a:xfrm>
            <a:off x="984735" y="1828800"/>
            <a:ext cx="10515600" cy="4027610"/>
          </a:xfrm>
        </p:spPr>
        <p:txBody>
          <a:bodyPr/>
          <a:lstStyle/>
          <a:p>
            <a:r>
              <a:rPr lang="en-US" dirty="0"/>
              <a:t>Even a small technical violation with only statutory damages of 1,000 will help pay the client fees for a bankruptcy.  Most violators breech  multiple sections but the $1,000 in FDCPA damages is per case.  </a:t>
            </a:r>
          </a:p>
          <a:p>
            <a:r>
              <a:rPr lang="en-US" dirty="0"/>
              <a:t>Even prosecuting 1-2 small technical violations per month will mean an attorney fee recovery fund which may fund a law office operation.       </a:t>
            </a:r>
            <a:r>
              <a:rPr lang="en-US" sz="2400" dirty="0"/>
              <a:t> </a:t>
            </a:r>
            <a:endParaRPr lang="en-US" dirty="0"/>
          </a:p>
          <a:p>
            <a:r>
              <a:rPr lang="en-US" dirty="0"/>
              <a:t>During times when filings are down this will insure an office stays in business.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le 1"/>
          <p:cNvSpPr txBox="1">
            <a:spLocks noGrp="1"/>
          </p:cNvSpPr>
          <p:nvPr>
            <p:ph type="title"/>
          </p:nvPr>
        </p:nvSpPr>
        <p:spPr>
          <a:xfrm>
            <a:off x="1003060" y="1"/>
            <a:ext cx="10515600" cy="1659466"/>
          </a:xfrm>
        </p:spPr>
        <p:txBody>
          <a:bodyPr>
            <a:normAutofit/>
          </a:bodyPr>
          <a:lstStyle/>
          <a:p>
            <a:pPr lvl="0"/>
            <a:r>
              <a:rPr lang="en-US" dirty="0"/>
              <a:t>Elements of the FDCPA case.  Is this a consumer debt.  </a:t>
            </a:r>
          </a:p>
        </p:txBody>
      </p:sp>
      <p:sp>
        <p:nvSpPr>
          <p:cNvPr id="3" name="Content Placeholder 2"/>
          <p:cNvSpPr txBox="1">
            <a:spLocks noGrp="1"/>
          </p:cNvSpPr>
          <p:nvPr>
            <p:ph idx="1"/>
          </p:nvPr>
        </p:nvSpPr>
        <p:spPr/>
        <p:txBody>
          <a:bodyPr>
            <a:normAutofit fontScale="92500" lnSpcReduction="10000"/>
          </a:bodyPr>
          <a:lstStyle/>
          <a:p>
            <a:r>
              <a:rPr lang="en-US" b="1" dirty="0"/>
              <a:t>Elements of an FDCPA case a FDCPA case is for a consumer debt.  </a:t>
            </a:r>
          </a:p>
          <a:p>
            <a:r>
              <a:rPr lang="en-US" dirty="0"/>
              <a:t>§ 1692 elements are §1692a (3</a:t>
            </a:r>
            <a:r>
              <a:rPr lang="en-US" u="sng" dirty="0"/>
              <a:t>)</a:t>
            </a:r>
            <a:r>
              <a:rPr lang="en-US" dirty="0"/>
              <a:t> a </a:t>
            </a:r>
            <a:r>
              <a:rPr lang="en-US" b="1" dirty="0"/>
              <a:t>person</a:t>
            </a:r>
            <a:r>
              <a:rPr lang="en-US" dirty="0"/>
              <a:t> obligated on a debt.  See 6</a:t>
            </a:r>
            <a:r>
              <a:rPr lang="en-US" baseline="30000" dirty="0"/>
              <a:t>th</a:t>
            </a:r>
            <a:r>
              <a:rPr lang="en-US" dirty="0"/>
              <a:t> Circuit case a business is a “person” defined by Federal definitions. This business paid for a consumer debt and was allowed to file an FDCPA claim.</a:t>
            </a:r>
          </a:p>
          <a:p>
            <a:r>
              <a:rPr lang="en-US" dirty="0"/>
              <a:t>§1692a (5) obligated for </a:t>
            </a:r>
            <a:r>
              <a:rPr lang="en-US" u="sng" dirty="0"/>
              <a:t>personal, family, or household purposes</a:t>
            </a:r>
            <a:r>
              <a:rPr lang="en-US" dirty="0"/>
              <a:t>.</a:t>
            </a:r>
          </a:p>
          <a:p>
            <a:r>
              <a:rPr lang="en-US" dirty="0"/>
              <a:t>Collected by §1692a (6) a debt </a:t>
            </a:r>
            <a:r>
              <a:rPr lang="en-US" u="sng" dirty="0"/>
              <a:t>Collector, collection agency, lawyer or forms writer</a:t>
            </a:r>
            <a:r>
              <a:rPr lang="en-US" dirty="0"/>
              <a:t>.  </a:t>
            </a:r>
          </a:p>
          <a:p>
            <a:r>
              <a:rPr lang="en-US" dirty="0"/>
              <a:t>Many FDCPA cases are also contempt of the bankruptcy court stay or discharge which can add punitive damages.  FDCPA add other claims ex: contempt of stay or discharge and show how it effects the estate to insure claims arise under the core jurisdiction of the court.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le 1"/>
          <p:cNvSpPr txBox="1">
            <a:spLocks noGrp="1"/>
          </p:cNvSpPr>
          <p:nvPr>
            <p:ph type="title"/>
          </p:nvPr>
        </p:nvSpPr>
        <p:spPr>
          <a:xfrm>
            <a:off x="1003060" y="0"/>
            <a:ext cx="10515600" cy="1325559"/>
          </a:xfrm>
        </p:spPr>
        <p:txBody>
          <a:bodyPr/>
          <a:lstStyle/>
          <a:p>
            <a:pPr lvl="0"/>
            <a:r>
              <a:rPr lang="en-US" dirty="0"/>
              <a:t>In bringing the case Analyze the client</a:t>
            </a:r>
          </a:p>
        </p:txBody>
      </p:sp>
      <p:sp>
        <p:nvSpPr>
          <p:cNvPr id="3" name="Content Placeholder 2"/>
          <p:cNvSpPr txBox="1">
            <a:spLocks noGrp="1"/>
          </p:cNvSpPr>
          <p:nvPr>
            <p:ph idx="1"/>
          </p:nvPr>
        </p:nvSpPr>
        <p:spPr/>
        <p:txBody>
          <a:bodyPr/>
          <a:lstStyle/>
          <a:p>
            <a:pPr marL="0" indent="0">
              <a:buNone/>
            </a:pPr>
            <a:r>
              <a:rPr lang="en-US" b="1" dirty="0"/>
              <a:t> </a:t>
            </a:r>
            <a:r>
              <a:rPr lang="en-US" b="1" u="sng" dirty="0"/>
              <a:t>Is the client credible</a:t>
            </a:r>
            <a:r>
              <a:rPr lang="en-US" dirty="0"/>
              <a:t>.  If the client “improves the facts” don’t bring the case and rely on the client for evidence.  Keep it simple and relying on documents if the client is weak.   If the case is based on written “letters” there may be little or no need for client testimony for evidence. </a:t>
            </a:r>
          </a:p>
          <a:p>
            <a:pPr marL="0" indent="0">
              <a:buNone/>
            </a:pPr>
            <a:r>
              <a:rPr lang="en-US" b="1" u="sng" dirty="0"/>
              <a:t>Is the client reliable</a:t>
            </a:r>
            <a:r>
              <a:rPr lang="en-US" dirty="0"/>
              <a:t>.  Will the client show up for trial or depositions?  If not, you may want to keep it a small case.   </a:t>
            </a:r>
          </a:p>
          <a:p>
            <a:pPr marL="0" indent="0">
              <a:buNone/>
            </a:pPr>
            <a:r>
              <a:rPr lang="en-US" dirty="0"/>
              <a:t>If the conduct is serious you may want to bring the case regardless before the judge and the poor irrational client may be the result of the harassment.  Or you may wish to settle by letter early in the case.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r>
              <a:rPr lang="en-US" dirty="0"/>
              <a:t>Analyze the case</a:t>
            </a:r>
          </a:p>
        </p:txBody>
      </p:sp>
      <p:sp>
        <p:nvSpPr>
          <p:cNvPr id="3" name="Content Placeholder 2"/>
          <p:cNvSpPr txBox="1">
            <a:spLocks noGrp="1"/>
          </p:cNvSpPr>
          <p:nvPr>
            <p:ph idx="1"/>
          </p:nvPr>
        </p:nvSpPr>
        <p:spPr/>
        <p:txBody>
          <a:bodyPr>
            <a:normAutofit lnSpcReduction="10000"/>
          </a:bodyPr>
          <a:lstStyle/>
          <a:p>
            <a:r>
              <a:rPr lang="en-US" b="1" u="sng" dirty="0"/>
              <a:t>How does the client’s case present itself?</a:t>
            </a:r>
            <a:r>
              <a:rPr lang="en-US" dirty="0"/>
              <a:t>   Does the client and the acts of the collector cry out for punishment of the creditor?  FDCPA is a strict liability statute to punish specific conduct.  Like worker’s compensation no negligence or evil intent is required.         </a:t>
            </a:r>
          </a:p>
          <a:p>
            <a:r>
              <a:rPr lang="en-US" b="1" u="sng" dirty="0"/>
              <a:t>Cases are intensely fact and story driven</a:t>
            </a:r>
            <a:r>
              <a:rPr lang="en-US" b="1" dirty="0"/>
              <a:t>. </a:t>
            </a:r>
            <a:r>
              <a:rPr lang="en-US" dirty="0"/>
              <a:t>Complaints should: explain what happened and then explain the harm to the 1) client 2) the administration of the court and 3) bankruptcy estate in the first paragraphs with bullet points</a:t>
            </a:r>
          </a:p>
          <a:p>
            <a:r>
              <a:rPr lang="en-US" b="1" u="sng" dirty="0"/>
              <a:t>Research and Show</a:t>
            </a:r>
            <a:r>
              <a:rPr lang="en-US" dirty="0"/>
              <a:t>  If this is a part of a pattern or practice you may obtain punitive damages.  FDCPA is for actual damages and attorney fees you must include other causes for punitive damages.    </a:t>
            </a:r>
          </a:p>
          <a:p>
            <a:pPr marL="0" indent="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p>
            <a:r>
              <a:rPr lang="en-US" dirty="0"/>
              <a:t>Analyze the Evidence</a:t>
            </a:r>
          </a:p>
        </p:txBody>
      </p:sp>
      <p:sp>
        <p:nvSpPr>
          <p:cNvPr id="3" name="Content Placeholder 2"/>
          <p:cNvSpPr txBox="1">
            <a:spLocks noGrp="1"/>
          </p:cNvSpPr>
          <p:nvPr>
            <p:ph idx="1"/>
          </p:nvPr>
        </p:nvSpPr>
        <p:spPr/>
        <p:txBody>
          <a:bodyPr>
            <a:normAutofit/>
          </a:bodyPr>
          <a:lstStyle/>
          <a:p>
            <a:r>
              <a:rPr lang="en-US" dirty="0"/>
              <a:t>Interviewing the client is intensive fact gathering.  An interview with real punitive damages case will take 3-4 hours with follow up fact and evidence gathering.  A simple case such as sending a letter, fax, or filing a lawsuit letter after discharge will take 1-2 hours.  Records are vital to the case.  </a:t>
            </a:r>
          </a:p>
          <a:p>
            <a:r>
              <a:rPr lang="en-US" dirty="0"/>
              <a:t>Letters and phone records establish the case.  </a:t>
            </a:r>
          </a:p>
          <a:p>
            <a:r>
              <a:rPr lang="en-US" dirty="0"/>
              <a:t>Former Employees are often fired and are impartial and credible witnesses who know the creditor. </a:t>
            </a:r>
          </a:p>
          <a:p>
            <a:r>
              <a:rPr lang="en-US" dirty="0"/>
              <a:t>Attach other complaints to establish a pattern or practice by a creditor.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TotalTime>
  <Words>2765</Words>
  <Application>Microsoft Office PowerPoint</Application>
  <PresentationFormat>Widescreen</PresentationFormat>
  <Paragraphs>130</Paragraphs>
  <Slides>24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FDCPA CFPB Foreclosure and Bankruptcy</vt:lpstr>
      <vt:lpstr>Foreclosure Defense v Chapter 13</vt:lpstr>
      <vt:lpstr>A person may file an answer to a foreclosure and bring Regulation X, Regulation Z or FDCPA claims in state court or a federal court </vt:lpstr>
      <vt:lpstr>The Purpose of the FDCPA is to punish creditors for Unfair &amp; Deceptive Practices </vt:lpstr>
      <vt:lpstr>Filing FDCPA cases can repay a debtor for a bankruptcy and increase office profit</vt:lpstr>
      <vt:lpstr>Elements of the FDCPA case.  Is this a consumer debt.  </vt:lpstr>
      <vt:lpstr>In bringing the case Analyze the client</vt:lpstr>
      <vt:lpstr>Analyze the case</vt:lpstr>
      <vt:lpstr>Analyze the Evidence</vt:lpstr>
      <vt:lpstr>Bringing the case to the attention of the court</vt:lpstr>
      <vt:lpstr>Bankruptcy Jurisdiction must be proper</vt:lpstr>
      <vt:lpstr>Contacting third parties §§1692 b(1)</vt:lpstr>
      <vt:lpstr>Prohibited Communication Practices §1692 c</vt:lpstr>
      <vt:lpstr>Harassing Communications §1692 (d)</vt:lpstr>
      <vt:lpstr>False or Misleading Communication §1692 (e) (over 16 acts)</vt:lpstr>
      <vt:lpstr> Unfair Practices §1692 (f) (9 acts)</vt:lpstr>
      <vt:lpstr>30 Day Validation/Notices §1692 g (7 acts)</vt:lpstr>
      <vt:lpstr>Miscellaneous Numerated FDCPA violations</vt:lpstr>
      <vt:lpstr>Bona Fide Error as a Defense to FDCPA Overcoming with FRE 404(b)</vt:lpstr>
      <vt:lpstr>Various issues you may see</vt:lpstr>
      <vt:lpstr>When to not file a case</vt:lpstr>
      <vt:lpstr>Military lending act is an alternative</vt:lpstr>
      <vt:lpstr>Additional resources</vt:lpstr>
      <vt:lpstr>Nick Thompson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CFPB UDCPA and Bankruptcy</dc:title>
  <dc:creator>Nick Thompson</dc:creator>
  <cp:lastModifiedBy>Nick Thompson</cp:lastModifiedBy>
  <cp:revision>27</cp:revision>
  <dcterms:modified xsi:type="dcterms:W3CDTF">2016-10-06T11:09:18Z</dcterms:modified>
</cp:coreProperties>
</file>